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75" r:id="rId5"/>
    <p:sldId id="276" r:id="rId6"/>
    <p:sldId id="277" r:id="rId7"/>
    <p:sldId id="261" r:id="rId8"/>
    <p:sldId id="278" r:id="rId9"/>
    <p:sldId id="279" r:id="rId10"/>
    <p:sldId id="280" r:id="rId11"/>
    <p:sldId id="272" r:id="rId1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97BA4A"/>
    <a:srgbClr val="9BC0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>
      <p:cViewPr varScale="1">
        <p:scale>
          <a:sx n="103" d="100"/>
          <a:sy n="103" d="100"/>
        </p:scale>
        <p:origin x="86" y="293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 /><Relationship Id="rId2" Type="http://schemas.microsoft.com/office/2011/relationships/chartColorStyle" Target="colors1.xml" /><Relationship Id="rId1" Type="http://schemas.microsoft.com/office/2011/relationships/chartStyle" Target="style1.xml" 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 /><Relationship Id="rId2" Type="http://schemas.microsoft.com/office/2011/relationships/chartColorStyle" Target="colors2.xml" /><Relationship Id="rId1" Type="http://schemas.microsoft.com/office/2011/relationships/chartStyle" Target="style2.xml" 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 /><Relationship Id="rId2" Type="http://schemas.microsoft.com/office/2011/relationships/chartColorStyle" Target="colors3.xml" /><Relationship Id="rId1" Type="http://schemas.microsoft.com/office/2011/relationships/chartStyle" Target="style3.xml" 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 /><Relationship Id="rId2" Type="http://schemas.microsoft.com/office/2011/relationships/chartColorStyle" Target="colors4.xml" /><Relationship Id="rId1" Type="http://schemas.microsoft.com/office/2011/relationships/chartStyle" Target="style4.xml" 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 /><Relationship Id="rId2" Type="http://schemas.microsoft.com/office/2011/relationships/chartColorStyle" Target="colors5.xml" /><Relationship Id="rId1" Type="http://schemas.microsoft.com/office/2011/relationships/chartStyle" Target="style5.xml" 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 /><Relationship Id="rId2" Type="http://schemas.microsoft.com/office/2011/relationships/chartColorStyle" Target="colors6.xml" /><Relationship Id="rId1" Type="http://schemas.microsoft.com/office/2011/relationships/chartStyle" Target="style6.xml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КР</c:v>
                </c:pt>
                <c:pt idx="1">
                  <c:v>ЗР</c:v>
                </c:pt>
                <c:pt idx="2">
                  <c:v>В</c:v>
                </c:pt>
                <c:pt idx="3">
                  <c:v>СР</c:v>
                </c:pt>
                <c:pt idx="4">
                  <c:v>АР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18</c:v>
                </c:pt>
                <c:pt idx="1">
                  <c:v>71</c:v>
                </c:pt>
                <c:pt idx="2">
                  <c:v>35</c:v>
                </c:pt>
                <c:pt idx="3">
                  <c:v>47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9E-484E-A293-26027A50087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КР</c:v>
                </c:pt>
                <c:pt idx="1">
                  <c:v>ЗР</c:v>
                </c:pt>
                <c:pt idx="2">
                  <c:v>В</c:v>
                </c:pt>
                <c:pt idx="3">
                  <c:v>СР</c:v>
                </c:pt>
                <c:pt idx="4">
                  <c:v>АР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069E-484E-A293-26027A50087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КР</c:v>
                </c:pt>
                <c:pt idx="1">
                  <c:v>ЗР</c:v>
                </c:pt>
                <c:pt idx="2">
                  <c:v>В</c:v>
                </c:pt>
                <c:pt idx="3">
                  <c:v>СР</c:v>
                </c:pt>
                <c:pt idx="4">
                  <c:v>АР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069E-484E-A293-26027A5008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overlap val="100"/>
        <c:axId val="1795716960"/>
        <c:axId val="1795727360"/>
      </c:barChart>
      <c:catAx>
        <c:axId val="1795716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"/>
          </a:p>
        </c:txPr>
        <c:crossAx val="1795727360"/>
        <c:crosses val="autoZero"/>
        <c:auto val="1"/>
        <c:lblAlgn val="ctr"/>
        <c:lblOffset val="100"/>
        <c:noMultiLvlLbl val="0"/>
      </c:catAx>
      <c:valAx>
        <c:axId val="17957273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95716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КР</c:v>
                </c:pt>
                <c:pt idx="1">
                  <c:v>ЗР</c:v>
                </c:pt>
                <c:pt idx="2">
                  <c:v>В</c:v>
                </c:pt>
                <c:pt idx="3">
                  <c:v>СР</c:v>
                </c:pt>
                <c:pt idx="4">
                  <c:v>АР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24</c:v>
                </c:pt>
                <c:pt idx="1">
                  <c:v>42</c:v>
                </c:pt>
                <c:pt idx="2">
                  <c:v>26</c:v>
                </c:pt>
                <c:pt idx="3">
                  <c:v>61</c:v>
                </c:pt>
                <c:pt idx="4">
                  <c:v>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BE-460E-9364-E5605862118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КР</c:v>
                </c:pt>
                <c:pt idx="1">
                  <c:v>ЗР</c:v>
                </c:pt>
                <c:pt idx="2">
                  <c:v>В</c:v>
                </c:pt>
                <c:pt idx="3">
                  <c:v>СР</c:v>
                </c:pt>
                <c:pt idx="4">
                  <c:v>АР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07BE-460E-9364-E5605862118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КР</c:v>
                </c:pt>
                <c:pt idx="1">
                  <c:v>ЗР</c:v>
                </c:pt>
                <c:pt idx="2">
                  <c:v>В</c:v>
                </c:pt>
                <c:pt idx="3">
                  <c:v>СР</c:v>
                </c:pt>
                <c:pt idx="4">
                  <c:v>АР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07BE-460E-9364-E560586211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overlap val="100"/>
        <c:axId val="1795716960"/>
        <c:axId val="1795727360"/>
      </c:barChart>
      <c:catAx>
        <c:axId val="1795716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"/>
          </a:p>
        </c:txPr>
        <c:crossAx val="1795727360"/>
        <c:crosses val="autoZero"/>
        <c:auto val="1"/>
        <c:lblAlgn val="ctr"/>
        <c:lblOffset val="100"/>
        <c:noMultiLvlLbl val="0"/>
      </c:catAx>
      <c:valAx>
        <c:axId val="17957273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95716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КР</c:v>
                </c:pt>
                <c:pt idx="1">
                  <c:v>ЗР</c:v>
                </c:pt>
                <c:pt idx="2">
                  <c:v>В</c:v>
                </c:pt>
                <c:pt idx="3">
                  <c:v>СР</c:v>
                </c:pt>
                <c:pt idx="4">
                  <c:v>АР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45</c:v>
                </c:pt>
                <c:pt idx="1">
                  <c:v>56</c:v>
                </c:pt>
                <c:pt idx="2">
                  <c:v>33</c:v>
                </c:pt>
                <c:pt idx="3">
                  <c:v>22</c:v>
                </c:pt>
                <c:pt idx="4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74-4679-962D-AC38F0DD1F2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КР</c:v>
                </c:pt>
                <c:pt idx="1">
                  <c:v>ЗР</c:v>
                </c:pt>
                <c:pt idx="2">
                  <c:v>В</c:v>
                </c:pt>
                <c:pt idx="3">
                  <c:v>СР</c:v>
                </c:pt>
                <c:pt idx="4">
                  <c:v>АР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8874-4679-962D-AC38F0DD1F2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КР</c:v>
                </c:pt>
                <c:pt idx="1">
                  <c:v>ЗР</c:v>
                </c:pt>
                <c:pt idx="2">
                  <c:v>В</c:v>
                </c:pt>
                <c:pt idx="3">
                  <c:v>СР</c:v>
                </c:pt>
                <c:pt idx="4">
                  <c:v>АР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8874-4679-962D-AC38F0DD1F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overlap val="100"/>
        <c:axId val="1795716960"/>
        <c:axId val="1795727360"/>
      </c:barChart>
      <c:catAx>
        <c:axId val="1795716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"/>
          </a:p>
        </c:txPr>
        <c:crossAx val="1795727360"/>
        <c:crosses val="autoZero"/>
        <c:auto val="1"/>
        <c:lblAlgn val="ctr"/>
        <c:lblOffset val="100"/>
        <c:noMultiLvlLbl val="0"/>
      </c:catAx>
      <c:valAx>
        <c:axId val="17957273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95716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КР</c:v>
                </c:pt>
                <c:pt idx="1">
                  <c:v>ЗР</c:v>
                </c:pt>
                <c:pt idx="2">
                  <c:v>В</c:v>
                </c:pt>
                <c:pt idx="3">
                  <c:v>СР</c:v>
                </c:pt>
                <c:pt idx="4">
                  <c:v>АР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18</c:v>
                </c:pt>
                <c:pt idx="1">
                  <c:v>71</c:v>
                </c:pt>
                <c:pt idx="2">
                  <c:v>35</c:v>
                </c:pt>
                <c:pt idx="3">
                  <c:v>47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8C-4D93-9C8F-62B59E1669F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КР</c:v>
                </c:pt>
                <c:pt idx="1">
                  <c:v>ЗР</c:v>
                </c:pt>
                <c:pt idx="2">
                  <c:v>В</c:v>
                </c:pt>
                <c:pt idx="3">
                  <c:v>СР</c:v>
                </c:pt>
                <c:pt idx="4">
                  <c:v>АР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168C-4D93-9C8F-62B59E1669F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КР</c:v>
                </c:pt>
                <c:pt idx="1">
                  <c:v>ЗР</c:v>
                </c:pt>
                <c:pt idx="2">
                  <c:v>В</c:v>
                </c:pt>
                <c:pt idx="3">
                  <c:v>СР</c:v>
                </c:pt>
                <c:pt idx="4">
                  <c:v>АР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168C-4D93-9C8F-62B59E1669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overlap val="100"/>
        <c:axId val="1795716960"/>
        <c:axId val="1795727360"/>
      </c:barChart>
      <c:catAx>
        <c:axId val="1795716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"/>
          </a:p>
        </c:txPr>
        <c:crossAx val="1795727360"/>
        <c:crosses val="autoZero"/>
        <c:auto val="1"/>
        <c:lblAlgn val="ctr"/>
        <c:lblOffset val="100"/>
        <c:noMultiLvlLbl val="0"/>
      </c:catAx>
      <c:valAx>
        <c:axId val="17957273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95716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КР</c:v>
                </c:pt>
                <c:pt idx="1">
                  <c:v>ЗР</c:v>
                </c:pt>
                <c:pt idx="2">
                  <c:v>В</c:v>
                </c:pt>
                <c:pt idx="3">
                  <c:v>СР</c:v>
                </c:pt>
                <c:pt idx="4">
                  <c:v>АР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18</c:v>
                </c:pt>
                <c:pt idx="1">
                  <c:v>82</c:v>
                </c:pt>
                <c:pt idx="2">
                  <c:v>54</c:v>
                </c:pt>
                <c:pt idx="3">
                  <c:v>45</c:v>
                </c:pt>
                <c:pt idx="4">
                  <c:v>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3A-4031-8DD6-9A15CC624DC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КР</c:v>
                </c:pt>
                <c:pt idx="1">
                  <c:v>ЗР</c:v>
                </c:pt>
                <c:pt idx="2">
                  <c:v>В</c:v>
                </c:pt>
                <c:pt idx="3">
                  <c:v>СР</c:v>
                </c:pt>
                <c:pt idx="4">
                  <c:v>АР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0E3A-4031-8DD6-9A15CC624DC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КР</c:v>
                </c:pt>
                <c:pt idx="1">
                  <c:v>ЗР</c:v>
                </c:pt>
                <c:pt idx="2">
                  <c:v>В</c:v>
                </c:pt>
                <c:pt idx="3">
                  <c:v>СР</c:v>
                </c:pt>
                <c:pt idx="4">
                  <c:v>АР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0E3A-4031-8DD6-9A15CC624D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overlap val="100"/>
        <c:axId val="1795716960"/>
        <c:axId val="1795727360"/>
      </c:barChart>
      <c:catAx>
        <c:axId val="1795716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"/>
          </a:p>
        </c:txPr>
        <c:crossAx val="1795727360"/>
        <c:crosses val="autoZero"/>
        <c:auto val="1"/>
        <c:lblAlgn val="ctr"/>
        <c:lblOffset val="100"/>
        <c:noMultiLvlLbl val="0"/>
      </c:catAx>
      <c:valAx>
        <c:axId val="17957273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95716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КР</c:v>
                </c:pt>
                <c:pt idx="1">
                  <c:v>ЗР</c:v>
                </c:pt>
                <c:pt idx="2">
                  <c:v>В</c:v>
                </c:pt>
                <c:pt idx="3">
                  <c:v>СР</c:v>
                </c:pt>
                <c:pt idx="4">
                  <c:v>АР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18</c:v>
                </c:pt>
                <c:pt idx="1">
                  <c:v>71</c:v>
                </c:pt>
                <c:pt idx="2">
                  <c:v>35</c:v>
                </c:pt>
                <c:pt idx="3">
                  <c:v>47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81-4BE4-9B9A-13CFDFBC199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КР</c:v>
                </c:pt>
                <c:pt idx="1">
                  <c:v>ЗР</c:v>
                </c:pt>
                <c:pt idx="2">
                  <c:v>В</c:v>
                </c:pt>
                <c:pt idx="3">
                  <c:v>СР</c:v>
                </c:pt>
                <c:pt idx="4">
                  <c:v>АР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0A81-4BE4-9B9A-13CFDFBC199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КР</c:v>
                </c:pt>
                <c:pt idx="1">
                  <c:v>ЗР</c:v>
                </c:pt>
                <c:pt idx="2">
                  <c:v>В</c:v>
                </c:pt>
                <c:pt idx="3">
                  <c:v>СР</c:v>
                </c:pt>
                <c:pt idx="4">
                  <c:v>АР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0A81-4BE4-9B9A-13CFDFBC19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overlap val="100"/>
        <c:axId val="1795716960"/>
        <c:axId val="1795727360"/>
      </c:barChart>
      <c:catAx>
        <c:axId val="1795716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"/>
          </a:p>
        </c:txPr>
        <c:crossAx val="1795727360"/>
        <c:crosses val="autoZero"/>
        <c:auto val="1"/>
        <c:lblAlgn val="ctr"/>
        <c:lblOffset val="100"/>
        <c:noMultiLvlLbl val="0"/>
      </c:catAx>
      <c:valAx>
        <c:axId val="17957273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95716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411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5640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86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987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096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443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387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1712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059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883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451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5405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3.jpeg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 /><Relationship Id="rId2" Type="http://schemas.openxmlformats.org/officeDocument/2006/relationships/chart" Target="../charts/chart1.xml" /><Relationship Id="rId1" Type="http://schemas.openxmlformats.org/officeDocument/2006/relationships/slideLayout" Target="../slideLayouts/slideLayout5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 /><Relationship Id="rId2" Type="http://schemas.openxmlformats.org/officeDocument/2006/relationships/chart" Target="../charts/chart3.xml" /><Relationship Id="rId1" Type="http://schemas.openxmlformats.org/officeDocument/2006/relationships/slideLayout" Target="../slideLayouts/slideLayout5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 /><Relationship Id="rId2" Type="http://schemas.openxmlformats.org/officeDocument/2006/relationships/chart" Target="../charts/chart5.xml" /><Relationship Id="rId1" Type="http://schemas.openxmlformats.org/officeDocument/2006/relationships/slideLayout" Target="../slideLayouts/slideLayout5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599642"/>
            <a:ext cx="7772400" cy="1102519"/>
          </a:xfrm>
        </p:spPr>
        <p:txBody>
          <a:bodyPr anchor="ctr">
            <a:noAutofit/>
          </a:bodyPr>
          <a:lstStyle/>
          <a:p>
            <a:r>
              <a:rPr lang="sah-RU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Влияние эго-состояний на качество успеваемости старшеклассников</a:t>
            </a:r>
            <a:endParaRPr lang="ru-RU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699792" y="2571750"/>
            <a:ext cx="6264696" cy="2160240"/>
          </a:xfrm>
          <a:noFill/>
        </p:spPr>
        <p:txBody>
          <a:bodyPr anchor="b" anchorCtr="1">
            <a:noAutofit/>
          </a:bodyPr>
          <a:lstStyle/>
          <a:p>
            <a:pPr algn="r"/>
            <a:r>
              <a:rPr lang="sah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Автор: Парфенова Милена Александровна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чени</a:t>
            </a:r>
            <a:r>
              <a:rPr lang="sah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ца 10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класса МБОУ «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Бердигестяхская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СОШ им. Семена Данилова</a:t>
            </a:r>
          </a:p>
          <a:p>
            <a:pPr algn="r"/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Руководител</a:t>
            </a:r>
            <a:r>
              <a:rPr lang="sah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Васильева Анна Руслановна</a:t>
            </a:r>
          </a:p>
          <a:p>
            <a:pPr algn="r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учитель русского языка и литературы </a:t>
            </a:r>
          </a:p>
        </p:txBody>
      </p:sp>
    </p:spTree>
    <p:extLst>
      <p:ext uri="{BB962C8B-B14F-4D97-AF65-F5344CB8AC3E}">
        <p14:creationId xmlns:p14="http://schemas.microsoft.com/office/powerpoint/2010/main" val="668982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«МОЯ СУПЕРСИЛА»</a:t>
            </a:r>
          </a:p>
        </p:txBody>
      </p:sp>
      <p:pic>
        <p:nvPicPr>
          <p:cNvPr id="9" name="Объект 8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378718"/>
            <a:ext cx="2304995" cy="3262312"/>
          </a:xfr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755" y="1378718"/>
            <a:ext cx="2304490" cy="326160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0858" y="1378718"/>
            <a:ext cx="2304492" cy="326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9186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ah-RU" dirty="0">
                <a:latin typeface="Times New Roman" pitchFamily="18" charset="0"/>
                <a:cs typeface="Times New Roman" pitchFamily="18" charset="0"/>
              </a:rPr>
              <a:t>Вывод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75606"/>
            <a:ext cx="8640960" cy="3672408"/>
          </a:xfrm>
        </p:spPr>
        <p:txBody>
          <a:bodyPr>
            <a:normAutofit fontScale="92500" lnSpcReduction="10000"/>
          </a:bodyPr>
          <a:lstStyle/>
          <a:p>
            <a:r>
              <a:rPr lang="sah-RU" dirty="0">
                <a:latin typeface="Times New Roman" pitchFamily="18" charset="0"/>
                <a:cs typeface="Times New Roman" pitchFamily="18" charset="0"/>
              </a:rPr>
              <a:t>Мы сделали вывод, что в тех классах, где качество успеваемости высокое, преобладает сочетание эго-состояний “Взрослый” и “Свободный ребёнок”. Эго-состояние “Взрослый”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учебной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деятельнос</a:t>
            </a:r>
            <a:r>
              <a:rPr lang="sah-RU" dirty="0">
                <a:latin typeface="Times New Roman" pitchFamily="18" charset="0"/>
                <a:cs typeface="Times New Roman" pitchFamily="18" charset="0"/>
              </a:rPr>
              <a:t>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преуспевает с помощью таких личных качеств как </a:t>
            </a:r>
            <a:r>
              <a:rPr lang="sah-RU" dirty="0">
                <a:latin typeface="Times New Roman" pitchFamily="18" charset="0"/>
                <a:cs typeface="Times New Roman" pitchFamily="18" charset="0"/>
              </a:rPr>
              <a:t>ответственность, дисциплиннированность, умение планировать, ставить цели и достигать их. А “Свободный ребёнок” помогает обрести уверенность в себе, реализовывать творческий потенциал.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sah-RU" dirty="0">
                <a:latin typeface="Times New Roman" pitchFamily="18" charset="0"/>
                <a:cs typeface="Times New Roman" pitchFamily="18" charset="0"/>
              </a:rPr>
              <a:t>А в тех классах, где показатель”Взрослого” низок, качество успеваемости ниже среднего. Преобладающее эго-состояние “Адаптивного ребёнка” негативно влияет на качество успеваемости.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sah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качестве рекомендации мы разработали рабочую тетрадь-гайд «Моя суперсила» для старшеклассников. Эта рабочая тетрадь-гайд поможет развить эго-состояния «Взрослый» и «Свободный ребёнок», и как мы предполагаем, повысит качество успеваемости. Внедрение данной рабочей тетради-гайда в психологическую работу со старшеклассниками планируется в следующем учебном году.</a:t>
            </a:r>
            <a:endParaRPr lang="sah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16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ah-RU" sz="4400" dirty="0">
                <a:latin typeface="Times New Roman" pitchFamily="18" charset="0"/>
                <a:cs typeface="Times New Roman" pitchFamily="18" charset="0"/>
              </a:rPr>
              <a:t>АКТУАЛЬНОСТЬ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29612"/>
            <a:ext cx="8229600" cy="3402378"/>
          </a:xfrm>
        </p:spPr>
        <p:txBody>
          <a:bodyPr anchor="ctr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Проблема низкого качества успеваемости лежит в психологическом состоянии каждого учащегося. Успеваемость старшеклассника зависит от множества факторов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уровня мотивации к учёбе, самооценки, запаса знаний и свойств темперамента. Чтобы устранить эту проблему, необходимо учитывать эго-состояния, так как индивидуализация процесса обучения является главным требованием федерального государственного образовательного стандарта. В МБОУ «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Бердигестяхская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СОШ им. С. П. Данилова» результаты экзаменов за 2021-2022 учебные годы были хуже по сравнению с предыдущими годами.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Эрик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Бёрн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– основоположник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трансактного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анализа. Согласно этому анализу, у каждого есть три эго-состояния: «Родитель», «Взрослый» и «Ребёнок». Как правило, в разные моменты жизни у человека то или иное эго-состояние преобладает и определяет его поведение.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В нашем исследовании мы предполагаем, что эго-состояния влияют на мотивацию к учебной деятельности и успеваемость.</a:t>
            </a:r>
          </a:p>
        </p:txBody>
      </p:sp>
    </p:spTree>
    <p:extLst>
      <p:ext uri="{BB962C8B-B14F-4D97-AF65-F5344CB8AC3E}">
        <p14:creationId xmlns:p14="http://schemas.microsoft.com/office/powerpoint/2010/main" val="2603228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27534"/>
            <a:ext cx="8373616" cy="4248472"/>
          </a:xfrm>
        </p:spPr>
        <p:txBody>
          <a:bodyPr anchor="ctr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Гипотеза: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Учащиеся с преобладающим эго-состоянием «Взрослый» демонстрируют высокие показатели качества успеваемости. Учащиеся с преобладающим «Адаптивным ребёнком» демонстрируют низкие показатели качества успеваемости.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Цель исследования: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Выявить влияние преобладающих эго-состояний на качество успеваемости старшеклассников.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Задачи: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теоретическую базу по эго-состояниям.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тестирование на выявление эго-состояний по Эрику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Бёрну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эго-состояния по полученным результатам и проанализировать их.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Сопоставить эго-состояния с качеством успеваемости обучающихся.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 рабочую тетрадь-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гайд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развитию эго-состояний «Взрослый» и «Свободный ребёнок».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157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КОНТРОЛИРУЮЩИЙ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функция – контроль. Контролирует не только себя, но и других. Копирует модели поведения родителей или авторитетов. Обращает внимание на ошибки других людей, подчёркивая своё превосходство.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ЗАБОТЛИВЫЙ</a:t>
            </a:r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Мягкий, опекающий и поддерживающий. Проявляется в добром отношении к себе и окружающим. Он покровительствует, подбадривает и утешает.</a:t>
            </a:r>
          </a:p>
        </p:txBody>
      </p:sp>
    </p:spTree>
    <p:extLst>
      <p:ext uri="{BB962C8B-B14F-4D97-AF65-F5344CB8AC3E}">
        <p14:creationId xmlns:p14="http://schemas.microsoft.com/office/powerpoint/2010/main" val="1353405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ВЗРОСЛЫЙ</a:t>
            </a:r>
          </a:p>
        </p:txBody>
      </p:sp>
      <p:sp>
        <p:nvSpPr>
          <p:cNvPr id="10" name="Объект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Позиция здравого смысла, разумное и адекватное взаимодействие. В этом состоянии человек рассматривает ситуации и события с точки зрения удобства и выгоды, пользы для себя и других. Это та часть личности, которая умеет строить планы, ставить цели и добиваться их. </a:t>
            </a:r>
          </a:p>
        </p:txBody>
      </p:sp>
    </p:spTree>
    <p:extLst>
      <p:ext uri="{BB962C8B-B14F-4D97-AF65-F5344CB8AC3E}">
        <p14:creationId xmlns:p14="http://schemas.microsoft.com/office/powerpoint/2010/main" val="926436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РЕБЁНОК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АДАПТИВНЫЙ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этом состоянии человек пребывает в постоянных сомнениях и неуверенности. «Адаптивный ребёнок» проявляется в нежелании брать ответственность за свою жизнь, свои поступки и решения.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СВОБОДНЫЙ</a:t>
            </a:r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«Свободная» часть личности, при котором свойственно реагировать на всё с любопытством, детской непосредственностью, радостью и наслаждением. Пребывая в этом эго-состоянии, человек способен опираться на свои импульсы и желания.</a:t>
            </a:r>
          </a:p>
        </p:txBody>
      </p:sp>
    </p:spTree>
    <p:extLst>
      <p:ext uri="{BB962C8B-B14F-4D97-AF65-F5344CB8AC3E}">
        <p14:creationId xmlns:p14="http://schemas.microsoft.com/office/powerpoint/2010/main" val="1957992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</a:t>
            </a:r>
          </a:p>
        </p:txBody>
      </p:sp>
      <p:sp>
        <p:nvSpPr>
          <p:cNvPr id="12" name="Текст 1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«А»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«Б»</a:t>
            </a:r>
          </a:p>
        </p:txBody>
      </p:sp>
      <p:graphicFrame>
        <p:nvGraphicFramePr>
          <p:cNvPr id="23" name="Объект 22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727237655"/>
              </p:ext>
            </p:extLst>
          </p:nvPr>
        </p:nvGraphicFramePr>
        <p:xfrm>
          <a:off x="611188" y="1878013"/>
          <a:ext cx="3887787" cy="2763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Объект 22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872828532"/>
              </p:ext>
            </p:extLst>
          </p:nvPr>
        </p:nvGraphicFramePr>
        <p:xfrm>
          <a:off x="4629150" y="1878013"/>
          <a:ext cx="3887788" cy="2763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94317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29842" y="1061863"/>
            <a:ext cx="3868340" cy="617934"/>
          </a:xfrm>
        </p:spPr>
        <p:txBody>
          <a:bodyPr anchor="ctr">
            <a:normAutofit/>
          </a:bodyPr>
          <a:lstStyle/>
          <a:p>
            <a:pPr algn="ctr"/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«В»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629150" y="1061863"/>
            <a:ext cx="3887391" cy="617934"/>
          </a:xfrm>
        </p:spPr>
        <p:txBody>
          <a:bodyPr anchor="ctr">
            <a:normAutofit/>
          </a:bodyPr>
          <a:lstStyle/>
          <a:p>
            <a:pPr algn="ctr"/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«А»</a:t>
            </a:r>
          </a:p>
        </p:txBody>
      </p:sp>
      <p:graphicFrame>
        <p:nvGraphicFramePr>
          <p:cNvPr id="10" name="Объект 2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49088625"/>
              </p:ext>
            </p:extLst>
          </p:nvPr>
        </p:nvGraphicFramePr>
        <p:xfrm>
          <a:off x="630238" y="1680120"/>
          <a:ext cx="3868737" cy="2763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Объект 22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685343341"/>
              </p:ext>
            </p:extLst>
          </p:nvPr>
        </p:nvGraphicFramePr>
        <p:xfrm>
          <a:off x="4629150" y="1680120"/>
          <a:ext cx="3887788" cy="2763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42956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061863"/>
            <a:ext cx="3868340" cy="617934"/>
          </a:xfrm>
        </p:spPr>
        <p:txBody>
          <a:bodyPr>
            <a:normAutofit/>
          </a:bodyPr>
          <a:lstStyle/>
          <a:p>
            <a:pPr algn="ctr"/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«Б»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061863"/>
            <a:ext cx="3887391" cy="617934"/>
          </a:xfrm>
        </p:spPr>
        <p:txBody>
          <a:bodyPr>
            <a:normAutofit/>
          </a:bodyPr>
          <a:lstStyle/>
          <a:p>
            <a:pPr algn="ctr"/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</a:p>
        </p:txBody>
      </p:sp>
      <p:graphicFrame>
        <p:nvGraphicFramePr>
          <p:cNvPr id="7" name="Объект 2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58536675"/>
              </p:ext>
            </p:extLst>
          </p:nvPr>
        </p:nvGraphicFramePr>
        <p:xfrm>
          <a:off x="630238" y="1680120"/>
          <a:ext cx="3868737" cy="2763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Объект 22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009678701"/>
              </p:ext>
            </p:extLst>
          </p:nvPr>
        </p:nvGraphicFramePr>
        <p:xfrm>
          <a:off x="4629150" y="1680120"/>
          <a:ext cx="3887788" cy="2763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251617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">
      <a:dk1>
        <a:srgbClr val="222A35"/>
      </a:dk1>
      <a:lt1>
        <a:srgbClr val="B4CFEA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</TotalTime>
  <Words>353</Words>
  <Application>Microsoft Office PowerPoint</Application>
  <PresentationFormat>Экран (16:9)</PresentationFormat>
  <Paragraphs>41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Влияние эго-состояний на качество успеваемости старшеклассников</vt:lpstr>
      <vt:lpstr>АКТУАЛЬНОСТЬ</vt:lpstr>
      <vt:lpstr>Презентация PowerPoint</vt:lpstr>
      <vt:lpstr>РОДИТЕЛЬ</vt:lpstr>
      <vt:lpstr>ВЗРОСЛЫЙ</vt:lpstr>
      <vt:lpstr>РЕБЁНОК</vt:lpstr>
      <vt:lpstr>РЕЗУЛЬТАТЫ</vt:lpstr>
      <vt:lpstr>Презентация PowerPoint</vt:lpstr>
      <vt:lpstr>Презентация PowerPoint</vt:lpstr>
      <vt:lpstr>«МОЯ СУПЕРСИЛА»</vt:lpstr>
      <vt:lpstr>Вывод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Влияние эго-состояний на качество образования старшеклассников</dc:title>
  <dc:creator>Пользователь</dc:creator>
  <cp:lastModifiedBy>Милена Джугашвили</cp:lastModifiedBy>
  <cp:revision>35</cp:revision>
  <dcterms:created xsi:type="dcterms:W3CDTF">2022-11-30T05:44:28Z</dcterms:created>
  <dcterms:modified xsi:type="dcterms:W3CDTF">2023-03-23T23:26:35Z</dcterms:modified>
</cp:coreProperties>
</file>