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JaHCt2/2Nu0IzsciugSCtzAwM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D681C1-FAE0-495C-98A4-392EF7F52ED2}">
  <a:tblStyle styleId="{2FD681C1-FAE0-495C-98A4-392EF7F52E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26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grandars.ru/college/medicina/gemoliz-eritrocitov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-100584" y="522514"/>
            <a:ext cx="12292584" cy="888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Всероссийский конкурс научно-технологических проектов «БОЛЬШИЕ ВЫЗОВЫ»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653143" y="1627632"/>
            <a:ext cx="11364686" cy="4995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4000"/>
              <a:t>Характеристика морфологических и гемолитических свойств у штаммов бактерий с поверхности кожи человека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Автор: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2100">
                <a:latin typeface="Times New Roman"/>
                <a:ea typeface="Times New Roman"/>
                <a:cs typeface="Times New Roman"/>
                <a:sym typeface="Times New Roman"/>
              </a:rPr>
              <a:t>Топоркова Эмилия Антоновна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Ученица 7Б класса Якутского городского лицея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Научные руководители: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2100">
                <a:latin typeface="Times New Roman"/>
                <a:ea typeface="Times New Roman"/>
                <a:cs typeface="Times New Roman"/>
                <a:sym typeface="Times New Roman"/>
              </a:rPr>
              <a:t>Орехова Анастасия Владимировна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Кандидат биологических наук (PhD), ведущий специалист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Биологического факультета МГУ им. М.В. Ломоносова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 sz="2100">
                <a:latin typeface="Times New Roman"/>
                <a:ea typeface="Times New Roman"/>
                <a:cs typeface="Times New Roman"/>
                <a:sym typeface="Times New Roman"/>
              </a:rPr>
              <a:t>Иванова Алена Александровна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100">
                <a:latin typeface="Times New Roman"/>
                <a:ea typeface="Times New Roman"/>
                <a:cs typeface="Times New Roman"/>
                <a:sym typeface="Times New Roman"/>
              </a:rPr>
              <a:t>Преподаватель биологии в ЯГЛ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00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85697"/>
            <a:ext cx="6989074" cy="48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ТИПЫ КЛЕТОЧНЫХ СТЕНОК БАКТЕРИЙ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99" name="Google Shape;199;p10"/>
          <p:cNvGrpSpPr/>
          <p:nvPr/>
        </p:nvGrpSpPr>
        <p:grpSpPr>
          <a:xfrm>
            <a:off x="195459" y="1267157"/>
            <a:ext cx="11996540" cy="5171316"/>
            <a:chOff x="2" y="481776"/>
            <a:chExt cx="6088749" cy="2291297"/>
          </a:xfrm>
        </p:grpSpPr>
        <p:grpSp>
          <p:nvGrpSpPr>
            <p:cNvPr id="200" name="Google Shape;200;p10"/>
            <p:cNvGrpSpPr/>
            <p:nvPr/>
          </p:nvGrpSpPr>
          <p:grpSpPr>
            <a:xfrm>
              <a:off x="2" y="792550"/>
              <a:ext cx="6088749" cy="1980523"/>
              <a:chOff x="120607" y="43336"/>
              <a:chExt cx="6088749" cy="1980523"/>
            </a:xfrm>
          </p:grpSpPr>
          <p:grpSp>
            <p:nvGrpSpPr>
              <p:cNvPr id="201" name="Google Shape;201;p10"/>
              <p:cNvGrpSpPr/>
              <p:nvPr/>
            </p:nvGrpSpPr>
            <p:grpSpPr>
              <a:xfrm>
                <a:off x="2272005" y="1512787"/>
                <a:ext cx="1617394" cy="276922"/>
                <a:chOff x="2272005" y="1512787"/>
                <a:chExt cx="1617394" cy="276922"/>
              </a:xfrm>
            </p:grpSpPr>
            <p:grpSp>
              <p:nvGrpSpPr>
                <p:cNvPr id="202" name="Google Shape;202;p10"/>
                <p:cNvGrpSpPr/>
                <p:nvPr/>
              </p:nvGrpSpPr>
              <p:grpSpPr>
                <a:xfrm>
                  <a:off x="2272005" y="1512787"/>
                  <a:ext cx="1438595" cy="247979"/>
                  <a:chOff x="94898" y="533786"/>
                  <a:chExt cx="1438801" cy="248351"/>
                </a:xfrm>
              </p:grpSpPr>
              <p:cxnSp>
                <p:nvCxnSpPr>
                  <p:cNvPr id="203" name="Google Shape;203;p10"/>
                  <p:cNvCxnSpPr/>
                  <p:nvPr/>
                </p:nvCxnSpPr>
                <p:spPr>
                  <a:xfrm flipH="1" rot="10800000">
                    <a:off x="94898" y="671864"/>
                    <a:ext cx="307466" cy="11027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204" name="Google Shape;204;p10"/>
                  <p:cNvSpPr/>
                  <p:nvPr/>
                </p:nvSpPr>
                <p:spPr>
                  <a:xfrm>
                    <a:off x="126788" y="533786"/>
                    <a:ext cx="1406911" cy="2329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121900" spcFirstLastPara="1" rIns="121900" wrap="square" tIns="60950">
                    <a:noAutofit/>
                  </a:bodyPr>
                  <a:lstStyle/>
                  <a:p>
                    <a:pPr indent="0" lvl="0" marL="304792" marR="0" rtl="0" algn="ctr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Мембрана клетки</a:t>
                    </a:r>
                    <a:endParaRPr sz="2667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cxnSp>
              <p:nvCxnSpPr>
                <p:cNvPr id="205" name="Google Shape;205;p10"/>
                <p:cNvCxnSpPr/>
                <p:nvPr/>
              </p:nvCxnSpPr>
              <p:spPr>
                <a:xfrm>
                  <a:off x="3624499" y="1650639"/>
                  <a:ext cx="264900" cy="13907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10"/>
              <p:cNvGrpSpPr/>
              <p:nvPr/>
            </p:nvGrpSpPr>
            <p:grpSpPr>
              <a:xfrm>
                <a:off x="2250160" y="971570"/>
                <a:ext cx="1617345" cy="276858"/>
                <a:chOff x="0" y="0"/>
                <a:chExt cx="1617394" cy="276922"/>
              </a:xfrm>
            </p:grpSpPr>
            <p:grpSp>
              <p:nvGrpSpPr>
                <p:cNvPr id="207" name="Google Shape;207;p10"/>
                <p:cNvGrpSpPr/>
                <p:nvPr/>
              </p:nvGrpSpPr>
              <p:grpSpPr>
                <a:xfrm>
                  <a:off x="0" y="0"/>
                  <a:ext cx="1438595" cy="247979"/>
                  <a:chOff x="0" y="0"/>
                  <a:chExt cx="1438801" cy="248351"/>
                </a:xfrm>
              </p:grpSpPr>
              <p:cxnSp>
                <p:nvCxnSpPr>
                  <p:cNvPr id="208" name="Google Shape;208;p10"/>
                  <p:cNvCxnSpPr/>
                  <p:nvPr/>
                </p:nvCxnSpPr>
                <p:spPr>
                  <a:xfrm flipH="1" rot="10800000">
                    <a:off x="0" y="138078"/>
                    <a:ext cx="307466" cy="11027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209" name="Google Shape;209;p10"/>
                  <p:cNvSpPr/>
                  <p:nvPr/>
                </p:nvSpPr>
                <p:spPr>
                  <a:xfrm>
                    <a:off x="31890" y="0"/>
                    <a:ext cx="1406911" cy="2329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121900" spcFirstLastPara="1" rIns="121900" wrap="square" tIns="60950">
                    <a:noAutofit/>
                  </a:bodyPr>
                  <a:lstStyle/>
                  <a:p>
                    <a:pPr indent="0" lvl="0" marL="304792" marR="0" rtl="0" algn="ctr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Клеточная стенка</a:t>
                    </a:r>
                    <a:endParaRPr sz="2667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cxnSp>
              <p:nvCxnSpPr>
                <p:cNvPr id="210" name="Google Shape;210;p10"/>
                <p:cNvCxnSpPr/>
                <p:nvPr/>
              </p:nvCxnSpPr>
              <p:spPr>
                <a:xfrm>
                  <a:off x="1352494" y="137852"/>
                  <a:ext cx="264900" cy="13907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1" name="Google Shape;211;p10"/>
              <p:cNvGrpSpPr/>
              <p:nvPr/>
            </p:nvGrpSpPr>
            <p:grpSpPr>
              <a:xfrm>
                <a:off x="3832290" y="43336"/>
                <a:ext cx="2377066" cy="1927993"/>
                <a:chOff x="3225096" y="0"/>
                <a:chExt cx="2377066" cy="1927993"/>
              </a:xfrm>
            </p:grpSpPr>
            <p:grpSp>
              <p:nvGrpSpPr>
                <p:cNvPr id="212" name="Google Shape;212;p10"/>
                <p:cNvGrpSpPr/>
                <p:nvPr/>
              </p:nvGrpSpPr>
              <p:grpSpPr>
                <a:xfrm>
                  <a:off x="4231115" y="1060064"/>
                  <a:ext cx="1371047" cy="336096"/>
                  <a:chOff x="4868162" y="1419757"/>
                  <a:chExt cx="1371047" cy="336096"/>
                </a:xfrm>
              </p:grpSpPr>
              <p:sp>
                <p:nvSpPr>
                  <p:cNvPr id="213" name="Google Shape;213;p10"/>
                  <p:cNvSpPr/>
                  <p:nvPr/>
                </p:nvSpPr>
                <p:spPr>
                  <a:xfrm>
                    <a:off x="5021729" y="1419757"/>
                    <a:ext cx="66362" cy="336096"/>
                  </a:xfrm>
                  <a:prstGeom prst="rightBrace">
                    <a:avLst>
                      <a:gd fmla="val 44557" name="adj1"/>
                      <a:gd fmla="val 49584" name="adj2"/>
                    </a:avLst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60950" lIns="121900" spcFirstLastPara="1" rIns="121900" wrap="square" tIns="609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3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214;p10"/>
                  <p:cNvSpPr/>
                  <p:nvPr/>
                </p:nvSpPr>
                <p:spPr>
                  <a:xfrm>
                    <a:off x="4868162" y="1456227"/>
                    <a:ext cx="1371047" cy="26278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121900" spcFirstLastPara="1" rIns="121900" wrap="square" tIns="60950">
                    <a:noAutofit/>
                  </a:bodyPr>
                  <a:lstStyle/>
                  <a:p>
                    <a:pPr indent="0" lvl="0" marL="304792" marR="0" rtl="0" algn="ctr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Периплазма</a:t>
                    </a:r>
                    <a:endParaRPr sz="2667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215" name="Google Shape;215;p10"/>
                <p:cNvGrpSpPr/>
                <p:nvPr/>
              </p:nvGrpSpPr>
              <p:grpSpPr>
                <a:xfrm>
                  <a:off x="3225096" y="0"/>
                  <a:ext cx="2377066" cy="1927993"/>
                  <a:chOff x="3831807" y="0"/>
                  <a:chExt cx="2377066" cy="1927993"/>
                </a:xfrm>
              </p:grpSpPr>
              <p:pic>
                <p:nvPicPr>
                  <p:cNvPr id="216" name="Google Shape;216;p10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831807" y="0"/>
                    <a:ext cx="1243283" cy="19279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217" name="Google Shape;217;p10"/>
                  <p:cNvGrpSpPr/>
                  <p:nvPr/>
                </p:nvGrpSpPr>
                <p:grpSpPr>
                  <a:xfrm>
                    <a:off x="4789324" y="388084"/>
                    <a:ext cx="1120640" cy="583482"/>
                    <a:chOff x="362791" y="-156475"/>
                    <a:chExt cx="1120799" cy="583858"/>
                  </a:xfrm>
                </p:grpSpPr>
                <p:cxnSp>
                  <p:nvCxnSpPr>
                    <p:cNvPr id="218" name="Google Shape;218;p10"/>
                    <p:cNvCxnSpPr/>
                    <p:nvPr/>
                  </p:nvCxnSpPr>
                  <p:spPr>
                    <a:xfrm flipH="1" rot="10800000">
                      <a:off x="362791" y="208165"/>
                      <a:ext cx="239108" cy="219218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219" name="Google Shape;219;p10"/>
                    <p:cNvSpPr/>
                    <p:nvPr/>
                  </p:nvSpPr>
                  <p:spPr>
                    <a:xfrm>
                      <a:off x="404090" y="-156475"/>
                      <a:ext cx="1079500" cy="4111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60950" lIns="121900" spcFirstLastPara="1" rIns="121900" wrap="square" tIns="60950">
                      <a:noAutofit/>
                    </a:bodyPr>
                    <a:lstStyle/>
                    <a:p>
                      <a:pPr indent="0" lvl="0" marL="304792" marR="0" rtl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Внешняя мембрана</a:t>
                      </a:r>
                      <a:endParaRPr sz="2667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cxnSp>
                  <p:nvCxnSpPr>
                    <p:cNvPr id="220" name="Google Shape;220;p10"/>
                    <p:cNvCxnSpPr/>
                    <p:nvPr/>
                  </p:nvCxnSpPr>
                  <p:spPr>
                    <a:xfrm flipH="1" rot="10800000">
                      <a:off x="601899" y="203995"/>
                      <a:ext cx="637183" cy="408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  <p:grpSp>
                <p:nvGrpSpPr>
                  <p:cNvPr id="221" name="Google Shape;221;p10"/>
                  <p:cNvGrpSpPr/>
                  <p:nvPr/>
                </p:nvGrpSpPr>
                <p:grpSpPr>
                  <a:xfrm>
                    <a:off x="4789325" y="55921"/>
                    <a:ext cx="1419548" cy="507327"/>
                    <a:chOff x="33369" y="55989"/>
                    <a:chExt cx="1420386" cy="507967"/>
                  </a:xfrm>
                </p:grpSpPr>
                <p:cxnSp>
                  <p:nvCxnSpPr>
                    <p:cNvPr id="222" name="Google Shape;222;p10"/>
                    <p:cNvCxnSpPr/>
                    <p:nvPr/>
                  </p:nvCxnSpPr>
                  <p:spPr>
                    <a:xfrm flipH="1" rot="10800000">
                      <a:off x="81899" y="344738"/>
                      <a:ext cx="239108" cy="219218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223" name="Google Shape;223;p10"/>
                    <p:cNvSpPr/>
                    <p:nvPr/>
                  </p:nvSpPr>
                  <p:spPr>
                    <a:xfrm>
                      <a:off x="33369" y="55989"/>
                      <a:ext cx="1420386" cy="4111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60950" lIns="121900" spcFirstLastPara="1" rIns="121900" wrap="square" tIns="6095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Липополисахарид</a:t>
                      </a:r>
                      <a:endParaRPr sz="2667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  <p:cxnSp>
                  <p:nvCxnSpPr>
                    <p:cNvPr id="224" name="Google Shape;224;p10"/>
                    <p:cNvCxnSpPr/>
                    <p:nvPr/>
                  </p:nvCxnSpPr>
                  <p:spPr>
                    <a:xfrm flipH="1" rot="10800000">
                      <a:off x="321007" y="340568"/>
                      <a:ext cx="637183" cy="4086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</p:grpSp>
            </p:grpSp>
          </p:grpSp>
          <p:grpSp>
            <p:nvGrpSpPr>
              <p:cNvPr id="225" name="Google Shape;225;p10"/>
              <p:cNvGrpSpPr/>
              <p:nvPr/>
            </p:nvGrpSpPr>
            <p:grpSpPr>
              <a:xfrm>
                <a:off x="120607" y="65700"/>
                <a:ext cx="2277128" cy="1958159"/>
                <a:chOff x="120607" y="65700"/>
                <a:chExt cx="2277128" cy="1958159"/>
              </a:xfrm>
            </p:grpSpPr>
            <p:pic>
              <p:nvPicPr>
                <p:cNvPr id="226" name="Google Shape;226;p1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094400" y="184154"/>
                  <a:ext cx="1303335" cy="18397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227" name="Google Shape;227;p10"/>
                <p:cNvGrpSpPr/>
                <p:nvPr/>
              </p:nvGrpSpPr>
              <p:grpSpPr>
                <a:xfrm flipH="1">
                  <a:off x="120607" y="752488"/>
                  <a:ext cx="1116692" cy="563879"/>
                  <a:chOff x="48531" y="-104913"/>
                  <a:chExt cx="1111116" cy="564623"/>
                </a:xfrm>
              </p:grpSpPr>
              <p:cxnSp>
                <p:nvCxnSpPr>
                  <p:cNvPr id="228" name="Google Shape;228;p10"/>
                  <p:cNvCxnSpPr/>
                  <p:nvPr/>
                </p:nvCxnSpPr>
                <p:spPr>
                  <a:xfrm flipH="1" rot="10800000">
                    <a:off x="48531" y="240492"/>
                    <a:ext cx="239108" cy="21921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229" name="Google Shape;229;p10"/>
                  <p:cNvSpPr/>
                  <p:nvPr/>
                </p:nvSpPr>
                <p:spPr>
                  <a:xfrm>
                    <a:off x="80147" y="-104913"/>
                    <a:ext cx="1079500" cy="4111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121900" spcFirstLastPara="1" rIns="121900" wrap="square" tIns="609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Липотейхоевая кислота</a:t>
                    </a:r>
                    <a:endParaRPr sz="2667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230" name="Google Shape;230;p10"/>
                  <p:cNvCxnSpPr/>
                  <p:nvPr/>
                </p:nvCxnSpPr>
                <p:spPr>
                  <a:xfrm flipH="1" rot="10800000">
                    <a:off x="287639" y="236322"/>
                    <a:ext cx="637183" cy="4086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31" name="Google Shape;231;p10"/>
                <p:cNvGrpSpPr/>
                <p:nvPr/>
              </p:nvGrpSpPr>
              <p:grpSpPr>
                <a:xfrm flipH="1">
                  <a:off x="294300" y="65700"/>
                  <a:ext cx="1116330" cy="563245"/>
                  <a:chOff x="0" y="0"/>
                  <a:chExt cx="1111116" cy="564623"/>
                </a:xfrm>
              </p:grpSpPr>
              <p:cxnSp>
                <p:nvCxnSpPr>
                  <p:cNvPr id="232" name="Google Shape;232;p10"/>
                  <p:cNvCxnSpPr/>
                  <p:nvPr/>
                </p:nvCxnSpPr>
                <p:spPr>
                  <a:xfrm flipH="1" rot="10800000">
                    <a:off x="0" y="345405"/>
                    <a:ext cx="239108" cy="21921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233" name="Google Shape;233;p10"/>
                  <p:cNvSpPr/>
                  <p:nvPr/>
                </p:nvSpPr>
                <p:spPr>
                  <a:xfrm>
                    <a:off x="31616" y="0"/>
                    <a:ext cx="1079500" cy="4111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60950" lIns="121900" spcFirstLastPara="1" rIns="121900" wrap="square" tIns="609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-RU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Тейхоевая кислота</a:t>
                    </a:r>
                    <a:endParaRPr sz="2667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234" name="Google Shape;234;p10"/>
                  <p:cNvCxnSpPr/>
                  <p:nvPr/>
                </p:nvCxnSpPr>
                <p:spPr>
                  <a:xfrm flipH="1" rot="10800000">
                    <a:off x="239108" y="341235"/>
                    <a:ext cx="637183" cy="4086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</p:grpSp>
        <p:sp>
          <p:nvSpPr>
            <p:cNvPr id="235" name="Google Shape;235;p10"/>
            <p:cNvSpPr/>
            <p:nvPr/>
          </p:nvSpPr>
          <p:spPr>
            <a:xfrm flipH="1">
              <a:off x="568260" y="481776"/>
              <a:ext cx="2209517" cy="553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6666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КЛЕТОЧНАЯ СТЕНКА (ГР+)</a:t>
              </a:r>
              <a:endParaRPr sz="2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 flipH="1">
              <a:off x="3250923" y="484986"/>
              <a:ext cx="2209165" cy="553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6666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КЛЕТОЧНАЯ СТЕНКА (ГР-)</a:t>
              </a:r>
              <a:endParaRPr sz="266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/>
          <p:nvPr>
            <p:ph idx="1" type="body"/>
          </p:nvPr>
        </p:nvSpPr>
        <p:spPr>
          <a:xfrm>
            <a:off x="91440" y="3905287"/>
            <a:ext cx="11874137" cy="2665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Фиксировать мазок в пламени спиртовки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Инкубировать раствор Генцианвиолет  1 минуту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Добавить раствор Люголя на 2 минуты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Смыть растворы 40% этанолом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Инкубировать фуксин 2 минуту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Смыть раствор водой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Высушить препарат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Микроскопировать, используя световой микроскоп с увеличением 10-кратным окуляра, 100- кратным объективом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600">
                <a:solidFill>
                  <a:schemeClr val="dk1"/>
                </a:solidFill>
              </a:rPr>
              <a:t>Иммерсионное масло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42" name="Google Shape;242;p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8849" l="11444" r="1492" t="0"/>
          <a:stretch/>
        </p:blipFill>
        <p:spPr>
          <a:xfrm>
            <a:off x="0" y="661988"/>
            <a:ext cx="228600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4">
            <a:alphaModFix/>
          </a:blip>
          <a:srcRect b="8477" l="0" r="7295" t="0"/>
          <a:stretch/>
        </p:blipFill>
        <p:spPr>
          <a:xfrm>
            <a:off x="2926844" y="751476"/>
            <a:ext cx="2434045" cy="320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5">
            <a:alphaModFix/>
          </a:blip>
          <a:srcRect b="8629" l="7086" r="305" t="0"/>
          <a:stretch/>
        </p:blipFill>
        <p:spPr>
          <a:xfrm>
            <a:off x="5873403" y="688142"/>
            <a:ext cx="2445574" cy="321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1491" y="761932"/>
            <a:ext cx="2432073" cy="324276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>
            <p:ph type="title"/>
          </p:nvPr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МЕТОДЫ ИССЛЕДОВАНИЯ</a:t>
            </a:r>
            <a:endParaRPr/>
          </a:p>
        </p:txBody>
      </p:sp>
      <p:sp>
        <p:nvSpPr>
          <p:cNvPr id="247" name="Google Shape;24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>
            <p:ph type="title"/>
          </p:nvPr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МЕТОДЫ ИССЛЕДОВАНИЯ</a:t>
            </a:r>
            <a:endParaRPr/>
          </a:p>
        </p:txBody>
      </p:sp>
      <p:pic>
        <p:nvPicPr>
          <p:cNvPr descr="C:\Users\1\Downloads\Untitled - 2023-01-01T130939.371.png"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2353" y="395521"/>
            <a:ext cx="10450847" cy="646247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 txBox="1"/>
          <p:nvPr/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ПОЛУЧЕННЫЕ РЕЗУЛЬТАТЫ</a:t>
            </a:r>
            <a:endParaRPr/>
          </a:p>
        </p:txBody>
      </p:sp>
      <p:pic>
        <p:nvPicPr>
          <p:cNvPr descr="C:\Users\1\Downloads\Untitled - 2023-01-06T211019.164.png" id="260" name="Google Shape;2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9388" y="583535"/>
            <a:ext cx="7548465" cy="64171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1" name="Google Shape;26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/>
          <p:nvPr/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ПОЛУЧЕННЫЕ РЕЗУЛЬТАТЫ- ГЕМОЛИЗ</a:t>
            </a:r>
            <a:endParaRPr/>
          </a:p>
        </p:txBody>
      </p:sp>
      <p:pic>
        <p:nvPicPr>
          <p:cNvPr descr="C:\Users\1\Downloads\Untitled - 2023-01-06T221506.424.png"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" y="3063240"/>
            <a:ext cx="11996926" cy="4300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ownloads\Untitled - 2023-01-06T213130.389.png" id="268" name="Google Shape;2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02" y="-1"/>
            <a:ext cx="11963719" cy="49570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9" name="Google Shape;26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/>
          <p:nvPr/>
        </p:nvSpPr>
        <p:spPr>
          <a:xfrm>
            <a:off x="0" y="217722"/>
            <a:ext cx="12192000" cy="64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ВЫВОДЫ И ЗАКЛЮЧЕНИЕ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146304" y="1078992"/>
            <a:ext cx="1204569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данного исследования проведен скрининг 7 образцов ладонной микробиоты в двукратной повторности, выделено 54 морфотипа. Из них 3 морфотипа грибов. Результатом скрининга является определение вероятности встречаемости более вирулентных штаммов бактерий у здоровых добровольцев. 5,5% бактериальной микробиоты продемонстрировали повышение вирулентности в виде увеличения гемолитической активности. Согласно последним исследованиям, увеличение вирулентности бактериальных культур в последние годы связаны с расширением применения антибиотиков в сельскохозяйственной промышленности, животноводстве. Данное исследование подтверждает общемировую статистику увеличения инвазивности и агрессивности комменсальных бактерий человека. </a:t>
            </a:r>
            <a:endParaRPr/>
          </a:p>
        </p:txBody>
      </p:sp>
      <p:sp>
        <p:nvSpPr>
          <p:cNvPr id="276" name="Google Shape;27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0" y="217722"/>
            <a:ext cx="12192000" cy="64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ДАЛЬНЕЙШИЕ ЭТАПЫ ИССЛЕДОВАНИЯ</a:t>
            </a:r>
            <a:endParaRPr/>
          </a:p>
        </p:txBody>
      </p:sp>
      <p:sp>
        <p:nvSpPr>
          <p:cNvPr id="282" name="Google Shape;282;p16"/>
          <p:cNvSpPr/>
          <p:nvPr/>
        </p:nvSpPr>
        <p:spPr>
          <a:xfrm>
            <a:off x="146304" y="1475807"/>
            <a:ext cx="715164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дальнейшей работе возможно исследование данных штаммов с целью скрининга антибактериальной чувствительности гемолитических штаммов, поиск наиболее оптимального антисептического средства, способного селективно уничтожить гемолитические штаммы. </a:t>
            </a:r>
            <a:endParaRPr/>
          </a:p>
        </p:txBody>
      </p:sp>
      <p:pic>
        <p:nvPicPr>
          <p:cNvPr descr="notebook with glasses and pencil.png" id="283" name="Google Shape;2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62" y="861340"/>
            <a:ext cx="4697558" cy="487947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>
            <p:ph idx="1" type="body"/>
          </p:nvPr>
        </p:nvSpPr>
        <p:spPr>
          <a:xfrm>
            <a:off x="731520" y="1554480"/>
            <a:ext cx="10622280" cy="4622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Byrd A. L., Belkaid Y., Segre J. A. The human skin microbiome //Nature Reviews Microbiology. – 2018. – Т. 16. – №. 3. – С. 143-155.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Boyle K. K. et al. Hemolysis is a diagnostic adjuvant for Propionibacterium acnes orthopaedic shoulder infections //JAAOS-Journal of the American Academy of Orthopaedic Surgeons. – 2019. – Т. 27. – №. 4. – С. 136-144.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Svanborg C., Godaly G. Bacterial virulence in urinary tract infection //Infectious disease clinics of North America. – 1997. – Т. 11. – №. 3. – С. 513-529.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Rivas A. J. et al. Synergistic and additive effects of chromosomal and plasmid-encoded hemolysins contribute to hemolysis and virulence in Photobacterium damselae subsp. damselae //Infection and Immunity. – 2013. – Т. 81. – №. 9. – С. 3287-3299.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https://www.grandars.ru/college/medicina/gemoliz-eritrocitov.html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Osmolovskiy A. A. et al. Action of Extracellular Proteases of Aspergillus flavus and Aspergillus ochraceus Micromycetes on Plasma Hemostasis Proteins //Life. – 2021. – Т. 11. – №. 8. – С. 782.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Hucker G. J., Conn H. J. Methods of Gram staining. – 1923.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Severn M. M., Horswill A. R. Staphylococcus epidermidis and its dual lifestyle in skin health and infection //Nature Reviews Microbiology. – 2022. – С. 1-15.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/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/>
          <p:nvPr/>
        </p:nvSpPr>
        <p:spPr>
          <a:xfrm>
            <a:off x="0" y="217722"/>
            <a:ext cx="12192000" cy="643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/>
          </a:p>
        </p:txBody>
      </p:sp>
      <p:pic>
        <p:nvPicPr>
          <p:cNvPr id="297" name="Google Shape;2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772" y="930335"/>
            <a:ext cx="2441707" cy="542601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8" name="Google Shape;298;p18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5493" l="0" r="332" t="17637"/>
          <a:stretch/>
        </p:blipFill>
        <p:spPr>
          <a:xfrm>
            <a:off x="606209" y="1809102"/>
            <a:ext cx="3040063" cy="31273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9" name="Google Shape;299;p18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8849" l="11444" r="1492" t="0"/>
          <a:stretch/>
        </p:blipFill>
        <p:spPr>
          <a:xfrm>
            <a:off x="8463896" y="2013407"/>
            <a:ext cx="2286000" cy="3190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0" name="Google Shape;30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6813" y="-130312"/>
            <a:ext cx="4915187" cy="21635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type="title"/>
          </p:nvPr>
        </p:nvSpPr>
        <p:spPr>
          <a:xfrm>
            <a:off x="838200" y="68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274320" y="1084217"/>
            <a:ext cx="5715000" cy="546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Актуальность данной работы заключается в определении биоразнообразия кожной бактериальной микробиоты человека, а также его способности к гемолизу (лизису крови). </a:t>
            </a:r>
            <a:endParaRPr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 данной работе морфологически охарактеризованы колонии бактерий, которые были получены с поверхности рук 7 человек, установлена их гемолитическая активность. 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5847" y="2109866"/>
            <a:ext cx="5543536" cy="170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4565" y="4199377"/>
            <a:ext cx="5492431" cy="26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565" y="5301513"/>
            <a:ext cx="5219171" cy="153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149431" y="-3425074"/>
            <a:ext cx="12019518" cy="14905786"/>
            <a:chOff x="-159751" y="-5211000"/>
            <a:chExt cx="12019518" cy="14905786"/>
          </a:xfrm>
        </p:grpSpPr>
        <p:sp>
          <p:nvSpPr>
            <p:cNvPr id="108" name="Google Shape;108;p3"/>
            <p:cNvSpPr/>
            <p:nvPr/>
          </p:nvSpPr>
          <p:spPr>
            <a:xfrm rot="5400000">
              <a:off x="-159751" y="159751"/>
              <a:ext cx="1065012" cy="74550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 rot="10800000">
              <a:off x="-159751" y="159751"/>
              <a:ext cx="1065012" cy="74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5400000">
              <a:off x="5956509" y="-5211000"/>
              <a:ext cx="692257" cy="111142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 rot="10800000">
              <a:off x="5956509" y="-5211000"/>
              <a:ext cx="692257" cy="11114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Изучить данные современной литературы (PubMed, Google Scholar, интернет ресурсы) по формированию гемолитической активности штаммов и их патогенности</a:t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5400000">
              <a:off x="-159751" y="1108567"/>
              <a:ext cx="1065012" cy="74550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 rot="10800000">
              <a:off x="-159751" y="1108567"/>
              <a:ext cx="1065012" cy="74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5400000">
              <a:off x="5956509" y="-4262185"/>
              <a:ext cx="692257" cy="111142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 rot="10800000">
              <a:off x="5956509" y="-4262185"/>
              <a:ext cx="692257" cy="11114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Провести посев бактериальной микробиоты ладонной поверхности кожи 7 испытуемых на кровяной агар</a:t>
              </a:r>
              <a:endPara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5400000">
              <a:off x="-159751" y="2056137"/>
              <a:ext cx="1065012" cy="74550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 rot="10800000">
              <a:off x="-159751" y="2056137"/>
              <a:ext cx="1065012" cy="74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5400000">
              <a:off x="5956509" y="-3296332"/>
              <a:ext cx="692257" cy="111142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 rot="10800000">
              <a:off x="5956509" y="-3296332"/>
              <a:ext cx="692257" cy="11114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12700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Измерить зоны лизиса после посева</a:t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5400000">
              <a:off x="-159751" y="3003708"/>
              <a:ext cx="1065012" cy="74550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 rot="10800000">
              <a:off x="-159751" y="3003708"/>
              <a:ext cx="1065012" cy="74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5400000">
              <a:off x="5956509" y="-2367044"/>
              <a:ext cx="692257" cy="111142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 rot="10800000">
              <a:off x="5956509" y="-2367044"/>
              <a:ext cx="692257" cy="11114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Морфологически охарактеризовать штаммы бактерий</a:t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5400000">
              <a:off x="-159751" y="3951279"/>
              <a:ext cx="1065012" cy="745508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 rot="10800000">
              <a:off x="-159751" y="3951279"/>
              <a:ext cx="1065012" cy="745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5400000">
              <a:off x="5956509" y="-1419473"/>
              <a:ext cx="692257" cy="1111425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 rot="10800000">
              <a:off x="5956509" y="-1419473"/>
              <a:ext cx="692257" cy="11114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Сделать вывод о влиянии штаммов бактерий на гемолиз крови и их вирулентность</a:t>
              </a:r>
              <a:endParaRPr/>
            </a:p>
          </p:txBody>
        </p:sp>
      </p:grpSp>
      <p:sp>
        <p:nvSpPr>
          <p:cNvPr id="128" name="Google Shape;128;p3"/>
          <p:cNvSpPr/>
          <p:nvPr/>
        </p:nvSpPr>
        <p:spPr>
          <a:xfrm>
            <a:off x="228600" y="186858"/>
            <a:ext cx="11859768" cy="1500198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 изучение морфологической и гемолитической активности бактериальной микробиоты кожи человека 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4"/>
            <a:ext cx="12192001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"/>
          <p:cNvGrpSpPr/>
          <p:nvPr/>
        </p:nvGrpSpPr>
        <p:grpSpPr>
          <a:xfrm>
            <a:off x="1122600" y="2872770"/>
            <a:ext cx="4126457" cy="3711984"/>
            <a:chOff x="651415" y="1395"/>
            <a:chExt cx="4126457" cy="3711984"/>
          </a:xfrm>
        </p:grpSpPr>
        <p:sp>
          <p:nvSpPr>
            <p:cNvPr id="136" name="Google Shape;136;p4"/>
            <p:cNvSpPr/>
            <p:nvPr/>
          </p:nvSpPr>
          <p:spPr>
            <a:xfrm rot="10800000">
              <a:off x="1167396" y="1395"/>
              <a:ext cx="3610476" cy="1031962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167396" y="1395"/>
              <a:ext cx="3610476" cy="1031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455050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Сбор информации из различных источников</a:t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51415" y="1395"/>
              <a:ext cx="1031962" cy="1031962"/>
            </a:xfrm>
            <a:prstGeom prst="ellipse">
              <a:avLst/>
            </a:prstGeom>
            <a:solidFill>
              <a:srgbClr val="CDCFD3"/>
            </a:solidFill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10800000">
              <a:off x="1167396" y="1341406"/>
              <a:ext cx="3610476" cy="1031962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1167396" y="1341406"/>
              <a:ext cx="3610476" cy="1031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455050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Эксперимент и наблюдение</a:t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51415" y="1341406"/>
              <a:ext cx="1031962" cy="1031962"/>
            </a:xfrm>
            <a:prstGeom prst="ellipse">
              <a:avLst/>
            </a:prstGeom>
            <a:solidFill>
              <a:srgbClr val="CDCFD3"/>
            </a:solidFill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10800000">
              <a:off x="1167396" y="2681417"/>
              <a:ext cx="3610476" cy="1031962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1167396" y="2681417"/>
              <a:ext cx="3610476" cy="1031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455050" spcFirstLastPara="1" rIns="14935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1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Анализ и практическое использование </a:t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51415" y="2681417"/>
              <a:ext cx="1031962" cy="1031962"/>
            </a:xfrm>
            <a:prstGeom prst="ellipse">
              <a:avLst/>
            </a:prstGeom>
            <a:solidFill>
              <a:srgbClr val="CDCFD3"/>
            </a:solidFill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4"/>
          <p:cNvSpPr/>
          <p:nvPr/>
        </p:nvSpPr>
        <p:spPr>
          <a:xfrm>
            <a:off x="253647" y="178905"/>
            <a:ext cx="11795760" cy="2375053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Новизна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данного проекта заключается в изучении вирулентности кожной бактериальной микробиоты человека с помощью гемолитического теста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Рабочая гипотеза- </a:t>
            </a:r>
            <a:r>
              <a:rPr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определить вирулентность бактерий кожной поверхности человека с помощью гемолитического  теста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738941" y="2913018"/>
            <a:ext cx="5221411" cy="348778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гемолиз кровяного агара и морфологическая характеристика бактериальной микробиоты кожи человека.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штаммы бактерий, выделенные с поверхности кожи человека. </a:t>
            </a:r>
            <a:endParaRPr/>
          </a:p>
        </p:txBody>
      </p:sp>
      <p:pic>
        <p:nvPicPr>
          <p:cNvPr descr="Group 48095744.png"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345" y="2736000"/>
            <a:ext cx="1675362" cy="1250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48095740.png"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383" y="4057643"/>
            <a:ext cx="1573466" cy="1342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ebook with glasses and pencil.png" id="149" name="Google Shape;14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117" y="5178938"/>
            <a:ext cx="1512675" cy="157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983" y="0"/>
            <a:ext cx="6253222" cy="49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331107" y="365125"/>
            <a:ext cx="61839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Гемолиз — это разрушение эритроцитов в образце, с выходом из них различных биологически активных веществ </a:t>
            </a:r>
            <a:endParaRPr/>
          </a:p>
        </p:txBody>
      </p:sp>
      <p:sp>
        <p:nvSpPr>
          <p:cNvPr id="157" name="Google Shape;157;p5"/>
          <p:cNvSpPr txBox="1"/>
          <p:nvPr>
            <p:ph idx="2" type="body"/>
          </p:nvPr>
        </p:nvSpPr>
        <p:spPr>
          <a:xfrm>
            <a:off x="5849983" y="5080649"/>
            <a:ext cx="6507117" cy="3920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Микробиота человека включает в себя все микроорганизмы (бактерии, грибки и вирусы), которые обитают в человеческом теле. </a:t>
            </a:r>
            <a:endParaRPr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07" y="1440689"/>
            <a:ext cx="5657125" cy="3959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72571" y="5934670"/>
            <a:ext cx="62266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Byrd A. L., Belkaid Y., Segre J. A. The human skin microbiome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//Nature Reviews Microbiology. – 2018. – Т. 16. – №. 3. – С. 143-155.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230" y="902196"/>
            <a:ext cx="9189739" cy="595580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>
            <p:ph type="title"/>
          </p:nvPr>
        </p:nvSpPr>
        <p:spPr>
          <a:xfrm>
            <a:off x="838200" y="68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СОСТАВ МИКРОБИОТЫ ЧЕЛОВЕКА</a:t>
            </a:r>
            <a:endParaRPr/>
          </a:p>
        </p:txBody>
      </p:sp>
      <p:sp>
        <p:nvSpPr>
          <p:cNvPr id="167" name="Google Shape;16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title"/>
          </p:nvPr>
        </p:nvSpPr>
        <p:spPr>
          <a:xfrm>
            <a:off x="838200" y="-19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ОБОРУДОВАНИЕ И МАТЕРИАЛЫ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700" y="838266"/>
            <a:ext cx="4386300" cy="584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7"/>
          <p:cNvGraphicFramePr/>
          <p:nvPr/>
        </p:nvGraphicFramePr>
        <p:xfrm>
          <a:off x="177800" y="7366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{2FD681C1-FAE0-495C-98A4-392EF7F52ED2}</a:tableStyleId>
              </a:tblPr>
              <a:tblGrid>
                <a:gridCol w="3456500"/>
                <a:gridCol w="3503100"/>
              </a:tblGrid>
              <a:tr h="75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cap="none" strike="noStrike"/>
                        <a:t>Оборудование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Вещества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98875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Чашки Петри диаметром 200 мм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Световой микроскоп с увеличением </a:t>
                      </a:r>
                      <a:r>
                        <a:rPr b="0" i="0"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10-кратным окуляра,</a:t>
                      </a:r>
                      <a:r>
                        <a:rPr b="0" i="0"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100- кратным объективом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Весы аналитические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Химический стакан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Мерная ложка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Спиртовка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Предметные и покровные стекла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Иммерсионное масло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Водяная баня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Пипетка автоматическая 1000 мл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Автоклав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Колбы 500 мл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Кровяной агар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Окраска по Граму: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Раствор генцианвиолета (фенол – 10 г/л, кристаллический фиолетовый – 10 г/л, спирт этиловый – 10%)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Раствор Люголя (йод – 3,3 г /л, калий йодистый – 6,7 г/л)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Раствор фуксина Циля (фенол – 50 г/л, основной фуксин – 10 г/л, спирт этиловый 10%)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Триптон 0,7% (компания Ленреактив)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Пептон 1% (компания Ленреактив)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Экстракт дрожжей 0,5% (компания Ленреактив)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baseline="-25000"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</a:t>
                      </a:r>
                      <a:r>
                        <a:rPr baseline="-25000"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0,03%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Агар 2% (компания Ленреактив)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Овечья кровь 8% (компания</a:t>
                      </a:r>
                      <a:r>
                        <a:rPr lang="ru-RU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Биотех)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>
            <p:ph type="title"/>
          </p:nvPr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МЕТОДЫ ИССЛЕДОВАНИЯ</a:t>
            </a:r>
            <a:endParaRPr/>
          </a:p>
        </p:txBody>
      </p:sp>
      <p:sp>
        <p:nvSpPr>
          <p:cNvPr id="181" name="Google Shape;181;p8"/>
          <p:cNvSpPr txBox="1"/>
          <p:nvPr>
            <p:ph idx="1" type="body"/>
          </p:nvPr>
        </p:nvSpPr>
        <p:spPr>
          <a:xfrm>
            <a:off x="261257" y="4428309"/>
            <a:ext cx="11508377" cy="220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изготовления питательной среды (кровяного агара) использовали: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триптон 0,7%;  пептон 1%; экстракт дрожжей 0,5%; Na</a:t>
            </a:r>
            <a:r>
              <a:rPr baseline="-25000"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aseline="-25000"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0,03%; агар 2%; овечья кровь 8%; 7.0–7.4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6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Среду автоклавировали 15 минут под давлением 0,5 АТИ (техническая атмосфера избыточного давления), овечью кровь добавляли после автоклавирования в среду при температуре 40 ℃.</a:t>
            </a: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2" name="Google Shape;182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5493" l="0" r="332" t="17637"/>
          <a:stretch/>
        </p:blipFill>
        <p:spPr>
          <a:xfrm>
            <a:off x="1097280" y="991601"/>
            <a:ext cx="3040063" cy="3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 b="5366" l="0" r="-1269" t="19033"/>
          <a:stretch/>
        </p:blipFill>
        <p:spPr>
          <a:xfrm>
            <a:off x="4696556" y="981142"/>
            <a:ext cx="3123484" cy="310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5">
            <a:alphaModFix/>
          </a:blip>
          <a:srcRect b="19374" l="-1" r="8438" t="9699"/>
          <a:stretch/>
        </p:blipFill>
        <p:spPr>
          <a:xfrm>
            <a:off x="8234931" y="1000392"/>
            <a:ext cx="2968188" cy="3065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1769184" y="217722"/>
            <a:ext cx="9100639" cy="643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ru-RU" sz="3200">
                <a:latin typeface="Times New Roman"/>
                <a:ea typeface="Times New Roman"/>
                <a:cs typeface="Times New Roman"/>
                <a:sym typeface="Times New Roman"/>
              </a:rPr>
              <a:t>МЕТОДЫ ИССЛЕДОВАНИЯ</a:t>
            </a:r>
            <a:endParaRPr/>
          </a:p>
        </p:txBody>
      </p:sp>
      <p:pic>
        <p:nvPicPr>
          <p:cNvPr descr="C:\Users\1\Downloads\Untitled - 2023-01-01T125240.890.png"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953" y="217722"/>
            <a:ext cx="10730247" cy="7059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2022-12-17T08:22:41Z</dcterms:created>
  <dc:creator>Мария</dc:creator>
</cp:coreProperties>
</file>