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76" r:id="rId5"/>
    <p:sldId id="258" r:id="rId6"/>
    <p:sldId id="259" r:id="rId7"/>
    <p:sldId id="263" r:id="rId8"/>
    <p:sldId id="260" r:id="rId9"/>
    <p:sldId id="261" r:id="rId10"/>
    <p:sldId id="274" r:id="rId11"/>
    <p:sldId id="265" r:id="rId12"/>
    <p:sldId id="266" r:id="rId13"/>
    <p:sldId id="264" r:id="rId14"/>
    <p:sldId id="268" r:id="rId15"/>
  </p:sldIdLst>
  <p:sldSz cx="18288000" cy="10287000"/>
  <p:notesSz cx="6858000" cy="9144000"/>
  <p:embeddedFontLst>
    <p:embeddedFont>
      <p:font typeface="Ubuntu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bhEhXKTSD6V75ik4X8ae/TcS5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4FFFF3-AD38-4727-BA6A-636747385C40}">
  <a:tblStyle styleId="{3A4FFFF3-AD38-4727-BA6A-636747385C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43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3321704" y="-3935391"/>
            <a:ext cx="7835660" cy="7870782"/>
            <a:chOff x="1813" y="0"/>
            <a:chExt cx="809173" cy="812800"/>
          </a:xfrm>
        </p:grpSpPr>
        <p:sp>
          <p:nvSpPr>
            <p:cNvPr id="85" name="Google Shape;85;p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4480994" y="3158114"/>
            <a:ext cx="8518024" cy="8556205"/>
            <a:chOff x="1813" y="0"/>
            <a:chExt cx="809173" cy="812800"/>
          </a:xfrm>
        </p:grpSpPr>
        <p:sp>
          <p:nvSpPr>
            <p:cNvPr id="88" name="Google Shape;88;p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5103">
            <a:off x="10600208" y="1214198"/>
            <a:ext cx="1315811" cy="179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420788">
            <a:off x="15830851" y="761504"/>
            <a:ext cx="811074" cy="1300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/>
          <p:cNvGrpSpPr/>
          <p:nvPr/>
        </p:nvGrpSpPr>
        <p:grpSpPr>
          <a:xfrm>
            <a:off x="336611" y="5044019"/>
            <a:ext cx="17207325" cy="4821283"/>
            <a:chOff x="0" y="1060784"/>
            <a:chExt cx="22943103" cy="6428377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0" y="1060784"/>
              <a:ext cx="13236000" cy="5318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ru-RU" sz="4800" b="1" dirty="0">
                  <a:solidFill>
                    <a:schemeClr val="tx1"/>
                  </a:solidFill>
                  <a:latin typeface="Ubuntu"/>
                  <a:ea typeface="Ubuntu"/>
                  <a:cs typeface="Ubuntu"/>
                  <a:sym typeface="Ubuntu"/>
                </a:rPr>
                <a:t>ВОЗМОЖНОСТИ ИСПОЛЬЗОВАНИЯ МЕТОДОВ КОРПУСНОЙ ЛИНГВИСТИКИ ПРИ ИССЛЕДОВАНИИ ТЕКСТОВ СОВРЕМЕННЫХ ИСПОЛНИТЕЛЕЙ</a:t>
              </a:r>
              <a:endParaRPr sz="4800" dirty="0">
                <a:solidFill>
                  <a:schemeClr val="tx1"/>
                </a:solidFill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12877803" y="6602765"/>
              <a:ext cx="10065300" cy="886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ru-RU" sz="1800" dirty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Романова Татьяна Николаевна, </a:t>
              </a:r>
              <a:r>
                <a:rPr lang="ru-RU" sz="1800" dirty="0" smtClean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Алексеева </a:t>
              </a:r>
              <a:r>
                <a:rPr lang="ru-RU" sz="1800" dirty="0" err="1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Лилиана</a:t>
              </a:r>
              <a:r>
                <a:rPr lang="ru-RU" sz="1800" dirty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800" dirty="0" err="1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Арсеновна</a:t>
              </a:r>
              <a:r>
                <a:rPr lang="ru-RU" sz="1800" dirty="0" smtClean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,</a:t>
              </a:r>
              <a:endParaRPr lang="en-US" sz="1800" dirty="0" smtClean="0">
                <a:solidFill>
                  <a:schemeClr val="accent2">
                    <a:lumMod val="75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lvl="0">
                <a:lnSpc>
                  <a:spcPct val="120000"/>
                </a:lnSpc>
              </a:pPr>
              <a:r>
                <a:rPr lang="ru-RU" sz="1800" dirty="0" smtClean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800" dirty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7 класс, </a:t>
              </a:r>
              <a:r>
                <a:rPr lang="ru-RU" sz="1800" dirty="0" err="1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Бердигестяхская</a:t>
              </a:r>
              <a:r>
                <a:rPr lang="ru-RU" sz="1800" dirty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 улусная гимназия, Горный улус </a:t>
              </a:r>
              <a:r>
                <a:rPr lang="ru-RU" sz="1800" dirty="0" smtClean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lang="ru-RU" sz="1800" dirty="0">
                <a:solidFill>
                  <a:schemeClr val="accent2">
                    <a:lumMod val="75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l="15004" r="16134" b="4743"/>
          <a:stretch/>
        </p:blipFill>
        <p:spPr>
          <a:xfrm>
            <a:off x="9844087" y="1137337"/>
            <a:ext cx="8197359" cy="657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9"/>
          <p:cNvPicPr preferRelativeResize="0"/>
          <p:nvPr/>
        </p:nvPicPr>
        <p:blipFill rotWithShape="1">
          <a:blip r:embed="rId3">
            <a:alphaModFix/>
          </a:blip>
          <a:srcRect l="6238" t="13632" r="51237" b="14087"/>
          <a:stretch/>
        </p:blipFill>
        <p:spPr>
          <a:xfrm>
            <a:off x="614273" y="2863376"/>
            <a:ext cx="5378398" cy="50391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8" name="Google Shape;398;p19"/>
          <p:cNvGraphicFramePr/>
          <p:nvPr>
            <p:extLst>
              <p:ext uri="{D42A27DB-BD31-4B8C-83A1-F6EECF244321}">
                <p14:modId xmlns:p14="http://schemas.microsoft.com/office/powerpoint/2010/main" val="3141022120"/>
              </p:ext>
            </p:extLst>
          </p:nvPr>
        </p:nvGraphicFramePr>
        <p:xfrm>
          <a:off x="6346209" y="2104657"/>
          <a:ext cx="5240739" cy="915625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524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 smtClean="0">
                          <a:solidFill>
                            <a:srgbClr val="000000"/>
                          </a:solidFill>
                          <a:latin typeface="Ubuntu" panose="020B0604020202020204" charset="0"/>
                          <a:ea typeface="Arial"/>
                          <a:cs typeface="Arial"/>
                          <a:sym typeface="Arial"/>
                        </a:rPr>
                        <a:t>любовь (66), друг (41</a:t>
                      </a:r>
                      <a:r>
                        <a:rPr lang="ru-RU" sz="2800" b="1" u="none" strike="noStrike" cap="none" dirty="0" smtClean="0">
                          <a:solidFill>
                            <a:srgbClr val="000000"/>
                          </a:solidFill>
                          <a:latin typeface="Ubuntu" panose="020B0604020202020204" charset="0"/>
                          <a:ea typeface="Arial"/>
                          <a:cs typeface="Arial"/>
                          <a:sym typeface="Arial"/>
                        </a:rPr>
                        <a:t>),</a:t>
                      </a:r>
                      <a:r>
                        <a:rPr lang="ru-RU" sz="2400" b="1" u="none" strike="noStrike" cap="none" dirty="0" smtClean="0">
                          <a:solidFill>
                            <a:srgbClr val="000000"/>
                          </a:solidFill>
                          <a:latin typeface="Ubuntu" panose="020B0604020202020204" charset="0"/>
                          <a:ea typeface="Arial"/>
                          <a:cs typeface="Arial"/>
                          <a:sym typeface="Arial"/>
                        </a:rPr>
                        <a:t> сердце (78</a:t>
                      </a: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 panose="020B0604020202020204" charset="0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200" u="none" strike="noStrike" cap="none" dirty="0">
                        <a:latin typeface="Ubuntu" panose="020B0604020202020204" charset="0"/>
                      </a:endParaRPr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A473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9" name="Google Shape;399;p19"/>
          <p:cNvGraphicFramePr/>
          <p:nvPr>
            <p:extLst>
              <p:ext uri="{D42A27DB-BD31-4B8C-83A1-F6EECF244321}">
                <p14:modId xmlns:p14="http://schemas.microsoft.com/office/powerpoint/2010/main" val="1591781169"/>
              </p:ext>
            </p:extLst>
          </p:nvPr>
        </p:nvGraphicFramePr>
        <p:xfrm>
          <a:off x="5800299" y="6522273"/>
          <a:ext cx="5285204" cy="1061847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5285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99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снег (86), дождь (44), ночь (78), небо (10), звезды (12), луна (5)</a:t>
                      </a:r>
                      <a:endParaRPr sz="1100" u="none" strike="noStrike" cap="none" dirty="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0" name="Google Shape;400;p19"/>
          <p:cNvGraphicFramePr/>
          <p:nvPr>
            <p:extLst>
              <p:ext uri="{D42A27DB-BD31-4B8C-83A1-F6EECF244321}">
                <p14:modId xmlns:p14="http://schemas.microsoft.com/office/powerpoint/2010/main" val="1721886177"/>
              </p:ext>
            </p:extLst>
          </p:nvPr>
        </p:nvGraphicFramePr>
        <p:xfrm>
          <a:off x="12555939" y="2247105"/>
          <a:ext cx="5269475" cy="1061847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526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99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может (47), грустно (72), ничего (72), ненавижу (93)</a:t>
                      </a:r>
                      <a:endParaRPr lang="ru-RU" sz="2399" u="none" strike="noStrike" cap="none" dirty="0">
                        <a:solidFill>
                          <a:srgbClr val="000000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" name="Google Shape;401;p19"/>
          <p:cNvGraphicFramePr/>
          <p:nvPr>
            <p:extLst>
              <p:ext uri="{D42A27DB-BD31-4B8C-83A1-F6EECF244321}">
                <p14:modId xmlns:p14="http://schemas.microsoft.com/office/powerpoint/2010/main" val="1836441093"/>
              </p:ext>
            </p:extLst>
          </p:nvPr>
        </p:nvGraphicFramePr>
        <p:xfrm>
          <a:off x="11789152" y="7023193"/>
          <a:ext cx="5902275" cy="1573721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590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99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хочется (61), хочешь (72), знаю (50), отпускай (47), помню (86), жди (93), жить (58)</a:t>
                      </a:r>
                      <a:endParaRPr lang="ru-RU" sz="2399" u="none" strike="noStrike" cap="none" dirty="0">
                        <a:solidFill>
                          <a:srgbClr val="000000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2" name="Google Shape;402;p19"/>
          <p:cNvSpPr txBox="1"/>
          <p:nvPr/>
        </p:nvSpPr>
        <p:spPr>
          <a:xfrm>
            <a:off x="7090288" y="4595389"/>
            <a:ext cx="3917582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Природные </a:t>
            </a:r>
            <a:r>
              <a:rPr lang="ru-RU" sz="3200" b="1" dirty="0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явления </a:t>
            </a:r>
            <a:endParaRPr sz="500" dirty="0">
              <a:solidFill>
                <a:srgbClr val="79A1BF"/>
              </a:solidFill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8187953" y="889784"/>
            <a:ext cx="17223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Любовь </a:t>
            </a:r>
            <a:r>
              <a:rPr lang="ru-RU" sz="2800" b="1" dirty="0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и дружба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9B458"/>
              </a:solidFill>
            </a:endParaRPr>
          </a:p>
        </p:txBody>
      </p:sp>
      <p:sp>
        <p:nvSpPr>
          <p:cNvPr id="406" name="Google Shape;406;p19"/>
          <p:cNvSpPr txBox="1"/>
          <p:nvPr/>
        </p:nvSpPr>
        <p:spPr>
          <a:xfrm>
            <a:off x="12555939" y="889784"/>
            <a:ext cx="4408227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B171D4"/>
                </a:solidFill>
                <a:latin typeface="Ubuntu"/>
                <a:ea typeface="Ubuntu"/>
                <a:cs typeface="Ubuntu"/>
                <a:sym typeface="Ubuntu"/>
              </a:rPr>
              <a:t>Грусть </a:t>
            </a:r>
            <a:r>
              <a:rPr lang="ru-RU" sz="2800" b="1" dirty="0">
                <a:solidFill>
                  <a:srgbClr val="B171D4"/>
                </a:solidFill>
                <a:latin typeface="Ubuntu"/>
                <a:ea typeface="Ubuntu"/>
                <a:cs typeface="Ubuntu"/>
                <a:sym typeface="Ubuntu"/>
              </a:rPr>
              <a:t>и сомнения </a:t>
            </a:r>
            <a:endParaRPr sz="400" dirty="0">
              <a:solidFill>
                <a:srgbClr val="B171D4"/>
              </a:solidFill>
            </a:endParaRPr>
          </a:p>
        </p:txBody>
      </p:sp>
      <p:sp>
        <p:nvSpPr>
          <p:cNvPr id="407" name="Google Shape;407;p19"/>
          <p:cNvSpPr txBox="1"/>
          <p:nvPr/>
        </p:nvSpPr>
        <p:spPr>
          <a:xfrm>
            <a:off x="12996690" y="2335620"/>
            <a:ext cx="3487200" cy="23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19"/>
          <p:cNvSpPr txBox="1"/>
          <p:nvPr/>
        </p:nvSpPr>
        <p:spPr>
          <a:xfrm>
            <a:off x="12555939" y="5087658"/>
            <a:ext cx="4901619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Группа </a:t>
            </a:r>
            <a:r>
              <a:rPr lang="ru-RU" sz="3200" b="1" dirty="0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частотных глаголов </a:t>
            </a:r>
            <a:endParaRPr sz="500" dirty="0">
              <a:solidFill>
                <a:srgbClr val="F283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 l="26577" t="3374" r="26223" b="7347"/>
          <a:stretch/>
        </p:blipFill>
        <p:spPr>
          <a:xfrm>
            <a:off x="-2580202" y="3394650"/>
            <a:ext cx="6220452" cy="66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/>
          <p:nvPr/>
        </p:nvSpPr>
        <p:spPr>
          <a:xfrm>
            <a:off x="3171582" y="674325"/>
            <a:ext cx="14833622" cy="7698213"/>
          </a:xfrm>
          <a:custGeom>
            <a:avLst/>
            <a:gdLst/>
            <a:ahLst/>
            <a:cxnLst/>
            <a:rect l="l" t="t" r="r" b="b"/>
            <a:pathLst>
              <a:path w="4450453" h="2309654" extrusionOk="0">
                <a:moveTo>
                  <a:pt x="0" y="0"/>
                </a:moveTo>
                <a:lnTo>
                  <a:pt x="4450453" y="0"/>
                </a:lnTo>
                <a:lnTo>
                  <a:pt x="4450453" y="2309654"/>
                </a:lnTo>
                <a:lnTo>
                  <a:pt x="0" y="2309654"/>
                </a:lnTo>
                <a:close/>
              </a:path>
            </a:pathLst>
          </a:custGeom>
          <a:solidFill>
            <a:srgbClr val="EBEAEA"/>
          </a:solidFill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40" name="Google Shape;24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671" y="1910503"/>
            <a:ext cx="1519132" cy="105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16907" y="1692322"/>
            <a:ext cx="124331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Ubuntu" panose="020B0604020202020204" charset="0"/>
              </a:rPr>
              <a:t>Действующие лица мира Земфиры, кроме автора и собеседника: </a:t>
            </a:r>
            <a:endParaRPr lang="ru-RU" sz="4000" dirty="0" smtClean="0">
              <a:latin typeface="Ubuntu" panose="020B0604020202020204" charset="0"/>
            </a:endParaRPr>
          </a:p>
          <a:p>
            <a:r>
              <a:rPr lang="ru-RU" sz="4000" i="1" dirty="0" smtClean="0">
                <a:latin typeface="Ubuntu" panose="020B0604020202020204" charset="0"/>
              </a:rPr>
              <a:t>он </a:t>
            </a:r>
            <a:r>
              <a:rPr lang="ru-RU" sz="4000" i="1" dirty="0">
                <a:latin typeface="Ubuntu" panose="020B0604020202020204" charset="0"/>
              </a:rPr>
              <a:t>/ вы / они, кто / никто, девочка / девушка / мальчик, человек, мама</a:t>
            </a:r>
            <a:r>
              <a:rPr lang="ru-RU" sz="4000" i="1" dirty="0" smtClean="0">
                <a:latin typeface="Ubuntu" panose="020B0604020202020204" charset="0"/>
              </a:rPr>
              <a:t>.</a:t>
            </a:r>
          </a:p>
          <a:p>
            <a:endParaRPr lang="sah-RU" sz="4000" dirty="0">
              <a:latin typeface="Ubuntu" panose="020B0604020202020204" charset="0"/>
            </a:endParaRPr>
          </a:p>
          <a:p>
            <a:endParaRPr lang="ru-RU" sz="4000" dirty="0">
              <a:latin typeface="Ubuntu" panose="020B0604020202020204" charset="0"/>
            </a:endParaRPr>
          </a:p>
          <a:p>
            <a:r>
              <a:rPr lang="ru-RU" sz="4000" dirty="0">
                <a:latin typeface="Ubuntu" panose="020B0604020202020204" charset="0"/>
              </a:rPr>
              <a:t>Во всех альбомах повторяются 11 слов: </a:t>
            </a:r>
            <a:endParaRPr lang="ru-RU" sz="4000" dirty="0" smtClean="0">
              <a:latin typeface="Ubuntu" panose="020B0604020202020204" charset="0"/>
            </a:endParaRPr>
          </a:p>
          <a:p>
            <a:r>
              <a:rPr lang="ru-RU" sz="4000" i="1" dirty="0" smtClean="0">
                <a:latin typeface="Ubuntu" panose="020B0604020202020204" charset="0"/>
              </a:rPr>
              <a:t>я</a:t>
            </a:r>
            <a:r>
              <a:rPr lang="ru-RU" sz="4000" i="1" dirty="0">
                <a:latin typeface="Ubuntu" panose="020B0604020202020204" charset="0"/>
              </a:rPr>
              <a:t>, ты, мы, быть, видеть, весь, хотеться, жить, видеть, небо, любовь.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/>
          <p:nvPr/>
        </p:nvSpPr>
        <p:spPr>
          <a:xfrm>
            <a:off x="543202" y="1771685"/>
            <a:ext cx="13241036" cy="6985947"/>
          </a:xfrm>
          <a:custGeom>
            <a:avLst/>
            <a:gdLst/>
            <a:ahLst/>
            <a:cxnLst/>
            <a:rect l="l" t="t" r="r" b="b"/>
            <a:pathLst>
              <a:path w="3201629" h="1850582" extrusionOk="0">
                <a:moveTo>
                  <a:pt x="0" y="0"/>
                </a:moveTo>
                <a:lnTo>
                  <a:pt x="3201629" y="0"/>
                </a:lnTo>
                <a:lnTo>
                  <a:pt x="3201629" y="1850582"/>
                </a:lnTo>
                <a:lnTo>
                  <a:pt x="0" y="185058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50" name="Google Shape;2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5953" y="4099465"/>
            <a:ext cx="1209383" cy="186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/>
          <p:cNvPicPr preferRelativeResize="0"/>
          <p:nvPr/>
        </p:nvPicPr>
        <p:blipFill rotWithShape="1">
          <a:blip r:embed="rId4">
            <a:alphaModFix/>
          </a:blip>
          <a:srcRect l="25989" t="5786" r="25485" b="5055"/>
          <a:stretch/>
        </p:blipFill>
        <p:spPr>
          <a:xfrm>
            <a:off x="14193671" y="5745707"/>
            <a:ext cx="4011583" cy="474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56" y="2565779"/>
            <a:ext cx="12710849" cy="46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9"/>
          <p:cNvCxnSpPr/>
          <p:nvPr/>
        </p:nvCxnSpPr>
        <p:spPr>
          <a:xfrm rot="-5400000">
            <a:off x="7919096" y="5351700"/>
            <a:ext cx="10287000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91993">
            <a:off x="16545599" y="5710138"/>
            <a:ext cx="1434317" cy="161986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/>
          <p:nvPr/>
        </p:nvSpPr>
        <p:spPr>
          <a:xfrm>
            <a:off x="996563" y="1425139"/>
            <a:ext cx="60982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9" name="Google Shape;229;p9"/>
          <p:cNvGrpSpPr/>
          <p:nvPr/>
        </p:nvGrpSpPr>
        <p:grpSpPr>
          <a:xfrm>
            <a:off x="1263308" y="363834"/>
            <a:ext cx="11532541" cy="9797052"/>
            <a:chOff x="355660" y="-9584154"/>
            <a:chExt cx="15376721" cy="13062739"/>
          </a:xfrm>
        </p:grpSpPr>
        <p:sp>
          <p:nvSpPr>
            <p:cNvPr id="230" name="Google Shape;230;p9"/>
            <p:cNvSpPr txBox="1"/>
            <p:nvPr/>
          </p:nvSpPr>
          <p:spPr>
            <a:xfrm>
              <a:off x="355660" y="-8044572"/>
              <a:ext cx="15376721" cy="11523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457200">
                <a:lnSpc>
                  <a:spcPct val="119958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Корпус служит надежным источником фактического материала для изучения самых разных языковых явлений.</a:t>
              </a:r>
            </a:p>
            <a:p>
              <a:pPr marL="457200" lvl="0" indent="-457200">
                <a:lnSpc>
                  <a:spcPct val="119958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Приложение </a:t>
              </a:r>
              <a:r>
                <a:rPr lang="ru-RU" sz="2800" dirty="0" err="1">
                  <a:latin typeface="Ubuntu"/>
                  <a:ea typeface="Ubuntu"/>
                  <a:cs typeface="Ubuntu"/>
                  <a:sym typeface="Ubuntu"/>
                </a:rPr>
                <a:t>AntConc</a:t>
              </a: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 позволяет легко и быстро проводить корпусные исследования. Корпуса позволяют не только оптимизировать сам процесс исследования, но и получать однозначные, неоспоримые данные.</a:t>
              </a:r>
            </a:p>
            <a:p>
              <a:pPr marL="457200" lvl="0" indent="-457200">
                <a:lnSpc>
                  <a:spcPct val="119958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Проведен лексико-статистический анализ корпуса текстов песен с помощью этой программы. </a:t>
              </a:r>
            </a:p>
            <a:p>
              <a:pPr marL="457200" lvl="0" indent="-457200">
                <a:lnSpc>
                  <a:spcPct val="119958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Важно помнить, что статистический анализ - это лишь попытка еще раз посмотреть на выдающиеся произведения с новой, неожиданной стороны.</a:t>
              </a:r>
            </a:p>
            <a:p>
              <a:pPr marL="457200" lvl="0" indent="-457200">
                <a:lnSpc>
                  <a:spcPct val="119958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Благодаря данному исследованию мы узнали для себя много нового не только о лингвистическом корпусе и научились пользоваться программой </a:t>
              </a:r>
              <a:r>
                <a:rPr lang="ru-RU" sz="2800" dirty="0" err="1">
                  <a:latin typeface="Ubuntu"/>
                  <a:ea typeface="Ubuntu"/>
                  <a:cs typeface="Ubuntu"/>
                  <a:sym typeface="Ubuntu"/>
                </a:rPr>
                <a:t>AntConс</a:t>
              </a: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, но также и ознакомились с особенностями проведения научного исследования и написания научного доклада. </a:t>
              </a:r>
            </a:p>
            <a:p>
              <a:pPr marL="0" marR="0" lvl="0" indent="0" algn="ctr" rtl="0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smtClean="0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sz="1200" dirty="0"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3521943" y="-9584154"/>
              <a:ext cx="8130936" cy="984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ah-RU" sz="4000" dirty="0" smtClean="0">
                  <a:latin typeface="Ubuntu" panose="020B0604020202020204" charset="0"/>
                </a:rPr>
                <a:t>ЗАКЛЮЧЕНИЕ</a:t>
              </a:r>
              <a:endParaRPr sz="4000" dirty="0">
                <a:latin typeface="Ubuntu" panose="020B060402020202020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4826" y="6878471"/>
            <a:ext cx="3231280" cy="299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 rotWithShape="1">
          <a:blip r:embed="rId3">
            <a:alphaModFix/>
          </a:blip>
          <a:srcRect l="19442" t="7880" r="20587" b="7652"/>
          <a:stretch/>
        </p:blipFill>
        <p:spPr>
          <a:xfrm>
            <a:off x="9149935" y="2816725"/>
            <a:ext cx="8875377" cy="7032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13"/>
          <p:cNvGrpSpPr/>
          <p:nvPr/>
        </p:nvGrpSpPr>
        <p:grpSpPr>
          <a:xfrm>
            <a:off x="-2217778" y="-1744095"/>
            <a:ext cx="5520844" cy="5545590"/>
            <a:chOff x="1813" y="0"/>
            <a:chExt cx="809173" cy="812800"/>
          </a:xfrm>
        </p:grpSpPr>
        <p:sp>
          <p:nvSpPr>
            <p:cNvPr id="279" name="Google Shape;279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3"/>
          <p:cNvSpPr txBox="1"/>
          <p:nvPr/>
        </p:nvSpPr>
        <p:spPr>
          <a:xfrm>
            <a:off x="1028699" y="756205"/>
            <a:ext cx="16773525" cy="36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ah-RU" sz="10671" b="1" i="0" u="none" strike="noStrike" cap="none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СПАСИБО ЗА ВНИМАНИЕ</a:t>
            </a:r>
            <a:r>
              <a:rPr lang="en-US" sz="10671" b="1" i="0" u="none" strike="noStrike" cap="none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!</a:t>
            </a:r>
            <a:endParaRPr dirty="0"/>
          </a:p>
        </p:txBody>
      </p:sp>
      <p:grpSp>
        <p:nvGrpSpPr>
          <p:cNvPr id="282" name="Google Shape;282;p13"/>
          <p:cNvGrpSpPr/>
          <p:nvPr/>
        </p:nvGrpSpPr>
        <p:grpSpPr>
          <a:xfrm>
            <a:off x="16112729" y="6820657"/>
            <a:ext cx="4853532" cy="4875287"/>
            <a:chOff x="1813" y="0"/>
            <a:chExt cx="809173" cy="812800"/>
          </a:xfrm>
        </p:grpSpPr>
        <p:sp>
          <p:nvSpPr>
            <p:cNvPr id="283" name="Google Shape;28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518615" y="2688609"/>
            <a:ext cx="17293134" cy="6751535"/>
          </a:xfrm>
          <a:custGeom>
            <a:avLst/>
            <a:gdLst/>
            <a:ahLst/>
            <a:cxnLst/>
            <a:rect l="l" t="t" r="r" b="b"/>
            <a:pathLst>
              <a:path w="4565728" h="1129879" extrusionOk="0">
                <a:moveTo>
                  <a:pt x="16077" y="0"/>
                </a:moveTo>
                <a:lnTo>
                  <a:pt x="4549651" y="0"/>
                </a:lnTo>
                <a:cubicBezTo>
                  <a:pt x="4558530" y="0"/>
                  <a:pt x="4565728" y="7198"/>
                  <a:pt x="4565728" y="16077"/>
                </a:cubicBezTo>
                <a:lnTo>
                  <a:pt x="4565728" y="1113801"/>
                </a:lnTo>
                <a:cubicBezTo>
                  <a:pt x="4565728" y="1122681"/>
                  <a:pt x="4558530" y="1129879"/>
                  <a:pt x="4549651" y="1129879"/>
                </a:cubicBezTo>
                <a:lnTo>
                  <a:pt x="16077" y="1129879"/>
                </a:lnTo>
                <a:cubicBezTo>
                  <a:pt x="7198" y="1129879"/>
                  <a:pt x="0" y="1122681"/>
                  <a:pt x="0" y="1113801"/>
                </a:cubicBezTo>
                <a:lnTo>
                  <a:pt x="0" y="16077"/>
                </a:lnTo>
                <a:cubicBezTo>
                  <a:pt x="0" y="7198"/>
                  <a:pt x="7198" y="0"/>
                  <a:pt x="16077" y="0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2338" y="828128"/>
            <a:ext cx="1223083" cy="848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028700" y="1290321"/>
            <a:ext cx="93861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3" name="Google Shape;103;p2"/>
          <p:cNvGrpSpPr/>
          <p:nvPr/>
        </p:nvGrpSpPr>
        <p:grpSpPr>
          <a:xfrm>
            <a:off x="1168963" y="2856684"/>
            <a:ext cx="5141301" cy="4232101"/>
            <a:chOff x="-7881" y="-4394354"/>
            <a:chExt cx="6855068" cy="5642802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89430" y="-230983"/>
              <a:ext cx="6453269" cy="1479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-7881" y="-4394354"/>
              <a:ext cx="6855068" cy="7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 smtClean="0">
                  <a:solidFill>
                    <a:srgbClr val="F28383"/>
                  </a:solidFill>
                  <a:latin typeface="Ubuntu"/>
                  <a:sym typeface="Ubuntu"/>
                </a:rPr>
                <a:t>АКТУАЛЬНОСТЬ</a:t>
              </a:r>
              <a:endParaRPr lang="ru-RU" dirty="0"/>
            </a:p>
          </p:txBody>
        </p:sp>
      </p:grpSp>
      <p:sp>
        <p:nvSpPr>
          <p:cNvPr id="107" name="Google Shape;107;p2"/>
          <p:cNvSpPr txBox="1"/>
          <p:nvPr/>
        </p:nvSpPr>
        <p:spPr>
          <a:xfrm>
            <a:off x="2875210" y="3447615"/>
            <a:ext cx="4828950" cy="568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2800" dirty="0">
                <a:latin typeface="Ubuntu"/>
                <a:ea typeface="Ubuntu"/>
                <a:cs typeface="Ubuntu"/>
                <a:sym typeface="Ubuntu"/>
              </a:rPr>
              <a:t>В настоящее время большое значение приобретает корпусная лингвистика, в рамках которой изучаются вопросы распределения лингвистических явлений в разных языках и объективным путем получаются новые лингвистические данные. </a:t>
            </a:r>
          </a:p>
        </p:txBody>
      </p:sp>
      <p:grpSp>
        <p:nvGrpSpPr>
          <p:cNvPr id="109" name="Google Shape;109;p2"/>
          <p:cNvGrpSpPr/>
          <p:nvPr/>
        </p:nvGrpSpPr>
        <p:grpSpPr>
          <a:xfrm>
            <a:off x="9337424" y="2854297"/>
            <a:ext cx="5736455" cy="4939240"/>
            <a:chOff x="-3731444" y="-4397535"/>
            <a:chExt cx="7648607" cy="6585652"/>
          </a:xfrm>
        </p:grpSpPr>
        <p:sp>
          <p:nvSpPr>
            <p:cNvPr id="110" name="Google Shape;110;p2"/>
            <p:cNvSpPr txBox="1"/>
            <p:nvPr/>
          </p:nvSpPr>
          <p:spPr>
            <a:xfrm>
              <a:off x="-2937837" y="-3327238"/>
              <a:ext cx="6855000" cy="5515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Впервые предпринята попытка собрать корпус из текстов песен Земфиры и выполнить лексико-статистический анализ этих текстов при помощи корпусной программы </a:t>
              </a:r>
              <a:r>
                <a:rPr lang="ru-RU" sz="2800" dirty="0" err="1">
                  <a:latin typeface="Ubuntu"/>
                  <a:ea typeface="Ubuntu"/>
                  <a:cs typeface="Ubuntu"/>
                  <a:sym typeface="Ubuntu"/>
                </a:rPr>
                <a:t>AntConc</a:t>
              </a:r>
              <a:r>
                <a:rPr lang="ru-RU" sz="2800" dirty="0">
                  <a:latin typeface="Ubuntu"/>
                  <a:ea typeface="Ubuntu"/>
                  <a:cs typeface="Ubuntu"/>
                  <a:sym typeface="Ubuntu"/>
                </a:rPr>
                <a:t>. </a:t>
              </a: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-3731444" y="-4397535"/>
              <a:ext cx="6855068" cy="7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 smtClean="0">
                  <a:solidFill>
                    <a:srgbClr val="F28383"/>
                  </a:solidFill>
                  <a:latin typeface="Ubuntu"/>
                  <a:sym typeface="Ubuntu"/>
                </a:rPr>
                <a:t>НОВИЗНА</a:t>
              </a:r>
              <a:endParaRPr dirty="0"/>
            </a:p>
          </p:txBody>
        </p:sp>
      </p:grp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l="18397" r="15852"/>
          <a:stretch/>
        </p:blipFill>
        <p:spPr>
          <a:xfrm>
            <a:off x="12647177" y="234103"/>
            <a:ext cx="2979364" cy="30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7"/>
          <p:cNvGrpSpPr/>
          <p:nvPr/>
        </p:nvGrpSpPr>
        <p:grpSpPr>
          <a:xfrm>
            <a:off x="12163715" y="2974941"/>
            <a:ext cx="5095585" cy="5181344"/>
            <a:chOff x="0" y="-253979"/>
            <a:chExt cx="6794113" cy="6908459"/>
          </a:xfrm>
        </p:grpSpPr>
        <p:grpSp>
          <p:nvGrpSpPr>
            <p:cNvPr id="176" name="Google Shape;176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177" name="Google Shape;177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avLst/>
                <a:gdLst/>
                <a:ahLst/>
                <a:cxnLst/>
                <a:rect l="l" t="t" r="r" b="b"/>
                <a:pathLst>
                  <a:path w="1528801" h="1497381" extrusionOk="0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F28383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78" name="Google Shape;178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180" name="Google Shape;180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avLst/>
                <a:gdLst/>
                <a:ahLst/>
                <a:cxnLst/>
                <a:rect l="l" t="t" r="r" b="b"/>
                <a:pathLst>
                  <a:path w="1375351" h="1344137" extrusionOk="0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81" name="Google Shape;181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" name="Google Shape;182;p7"/>
          <p:cNvGrpSpPr/>
          <p:nvPr/>
        </p:nvGrpSpPr>
        <p:grpSpPr>
          <a:xfrm>
            <a:off x="6385453" y="1452994"/>
            <a:ext cx="5467269" cy="6264593"/>
            <a:chOff x="0" y="-253979"/>
            <a:chExt cx="6794113" cy="6908459"/>
          </a:xfrm>
        </p:grpSpPr>
        <p:grpSp>
          <p:nvGrpSpPr>
            <p:cNvPr id="183" name="Google Shape;183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184" name="Google Shape;184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avLst/>
                <a:gdLst/>
                <a:ahLst/>
                <a:cxnLst/>
                <a:rect l="l" t="t" r="r" b="b"/>
                <a:pathLst>
                  <a:path w="1528801" h="1497381" extrusionOk="0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4EBC9D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85" name="Google Shape;185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187" name="Google Shape;187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avLst/>
                <a:gdLst/>
                <a:ahLst/>
                <a:cxnLst/>
                <a:rect l="l" t="t" r="r" b="b"/>
                <a:pathLst>
                  <a:path w="1375351" h="1344137" extrusionOk="0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88" name="Google Shape;188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7539" y="8459167"/>
            <a:ext cx="1399464" cy="13994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7"/>
          <p:cNvGrpSpPr/>
          <p:nvPr/>
        </p:nvGrpSpPr>
        <p:grpSpPr>
          <a:xfrm>
            <a:off x="767367" y="540529"/>
            <a:ext cx="5095585" cy="5181344"/>
            <a:chOff x="0" y="-253979"/>
            <a:chExt cx="6794113" cy="6908459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avLst/>
                <a:gdLst/>
                <a:ahLst/>
                <a:cxnLst/>
                <a:rect l="l" t="t" r="r" b="b"/>
                <a:pathLst>
                  <a:path w="1528801" h="1497381" extrusionOk="0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F9B458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94" name="Google Shape;194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196" name="Google Shape;196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avLst/>
                <a:gdLst/>
                <a:ahLst/>
                <a:cxnLst/>
                <a:rect l="l" t="t" r="r" b="b"/>
                <a:pathLst>
                  <a:path w="1375351" h="1344137" extrusionOk="0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97" name="Google Shape;197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4001" y="791813"/>
            <a:ext cx="733121" cy="74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46085">
            <a:off x="1796340" y="7005842"/>
            <a:ext cx="2590293" cy="355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27659">
            <a:off x="16135845" y="698744"/>
            <a:ext cx="2590293" cy="355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/>
        </p:nvSpPr>
        <p:spPr>
          <a:xfrm>
            <a:off x="6868987" y="2216596"/>
            <a:ext cx="458412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ЗАДАЧИ</a:t>
            </a:r>
            <a:endParaRPr dirty="0"/>
          </a:p>
        </p:txBody>
      </p:sp>
      <p:sp>
        <p:nvSpPr>
          <p:cNvPr id="203" name="Google Shape;203;p7"/>
          <p:cNvSpPr txBox="1"/>
          <p:nvPr/>
        </p:nvSpPr>
        <p:spPr>
          <a:xfrm>
            <a:off x="12547310" y="3667236"/>
            <a:ext cx="458412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ГИПОТЕЗА</a:t>
            </a:r>
            <a:endParaRPr dirty="0"/>
          </a:p>
        </p:txBody>
      </p:sp>
      <p:sp>
        <p:nvSpPr>
          <p:cNvPr id="204" name="Google Shape;204;p7"/>
          <p:cNvSpPr txBox="1"/>
          <p:nvPr/>
        </p:nvSpPr>
        <p:spPr>
          <a:xfrm>
            <a:off x="6775477" y="2733661"/>
            <a:ext cx="4584125" cy="478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9958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Ubuntu"/>
                <a:ea typeface="Ubuntu"/>
                <a:cs typeface="Ubuntu"/>
                <a:sym typeface="Ubuntu"/>
              </a:rPr>
              <a:t>Изучить теоретическую литературу по вопросам корпусной лингвистики;</a:t>
            </a:r>
          </a:p>
          <a:p>
            <a:pPr marL="285750" lvl="0" indent="-285750">
              <a:lnSpc>
                <a:spcPct val="139958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Ubuntu"/>
                <a:ea typeface="Ubuntu"/>
                <a:cs typeface="Ubuntu"/>
                <a:sym typeface="Ubuntu"/>
              </a:rPr>
              <a:t>собрать материал и создать собственный корпус их текстов песен Земфиры;</a:t>
            </a:r>
          </a:p>
          <a:p>
            <a:pPr marL="285750" lvl="0" indent="-285750">
              <a:lnSpc>
                <a:spcPct val="139958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Ubuntu"/>
                <a:ea typeface="Ubuntu"/>
                <a:cs typeface="Ubuntu"/>
                <a:sym typeface="Ubuntu"/>
              </a:rPr>
              <a:t>рассмотреть собранные данные;</a:t>
            </a:r>
          </a:p>
          <a:p>
            <a:pPr marL="285750" lvl="0" indent="-285750">
              <a:lnSpc>
                <a:spcPct val="139958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Ubuntu"/>
                <a:ea typeface="Ubuntu"/>
                <a:cs typeface="Ubuntu"/>
                <a:sym typeface="Ubuntu"/>
              </a:rPr>
              <a:t>выполнить лексико-статистический анализ с помощью программы </a:t>
            </a:r>
            <a:r>
              <a:rPr lang="ru-RU" sz="1800" dirty="0" err="1">
                <a:latin typeface="Ubuntu"/>
                <a:ea typeface="Ubuntu"/>
                <a:cs typeface="Ubuntu"/>
                <a:sym typeface="Ubuntu"/>
              </a:rPr>
              <a:t>AntConc</a:t>
            </a:r>
            <a:r>
              <a:rPr lang="ru-RU" sz="1800" dirty="0">
                <a:latin typeface="Ubuntu"/>
                <a:ea typeface="Ubuntu"/>
                <a:cs typeface="Ubuntu"/>
                <a:sym typeface="Ubuntu"/>
              </a:rPr>
              <a:t>;</a:t>
            </a:r>
          </a:p>
          <a:p>
            <a:pPr marL="285750" lvl="0" indent="-285750">
              <a:lnSpc>
                <a:spcPct val="139958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Ubuntu"/>
                <a:ea typeface="Ubuntu"/>
                <a:cs typeface="Ubuntu"/>
                <a:sym typeface="Ubuntu"/>
              </a:rPr>
              <a:t>сделать выводы по проделанной работе.</a:t>
            </a:r>
          </a:p>
          <a:p>
            <a:pPr marL="0" marR="0" lvl="1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205" name="Google Shape;205;p7"/>
          <p:cNvSpPr txBox="1"/>
          <p:nvPr/>
        </p:nvSpPr>
        <p:spPr>
          <a:xfrm>
            <a:off x="12665122" y="4430726"/>
            <a:ext cx="4351204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ru-RU" sz="2000" dirty="0">
                <a:latin typeface="Ubuntu"/>
                <a:ea typeface="Ubuntu"/>
                <a:cs typeface="Ubuntu"/>
                <a:sym typeface="Ubuntu"/>
              </a:rPr>
              <a:t>Лингвистические исследования, проводимые посредством корпусов, становятся более оптимизированными и дают объективные результаты. </a:t>
            </a:r>
            <a:endParaRPr lang="en-US" sz="2000" dirty="0" smtClean="0">
              <a:latin typeface="Ubuntu"/>
              <a:ea typeface="Ubuntu"/>
              <a:cs typeface="Ubuntu"/>
              <a:sym typeface="Ubuntu"/>
            </a:endParaRPr>
          </a:p>
          <a:p>
            <a:pPr lvl="0">
              <a:lnSpc>
                <a:spcPct val="139958"/>
              </a:lnSpc>
            </a:pPr>
            <a:endParaRPr sz="1200" dirty="0"/>
          </a:p>
        </p:txBody>
      </p:sp>
      <p:sp>
        <p:nvSpPr>
          <p:cNvPr id="206" name="Google Shape;206;p7"/>
          <p:cNvSpPr txBox="1"/>
          <p:nvPr/>
        </p:nvSpPr>
        <p:spPr>
          <a:xfrm>
            <a:off x="1003039" y="1106958"/>
            <a:ext cx="458412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ЦЕЛЬ</a:t>
            </a:r>
            <a:endParaRPr dirty="0"/>
          </a:p>
        </p:txBody>
      </p:sp>
      <p:sp>
        <p:nvSpPr>
          <p:cNvPr id="207" name="Google Shape;207;p7"/>
          <p:cNvSpPr txBox="1"/>
          <p:nvPr/>
        </p:nvSpPr>
        <p:spPr>
          <a:xfrm>
            <a:off x="1146412" y="1999969"/>
            <a:ext cx="444075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9958"/>
              </a:lnSpc>
            </a:pPr>
            <a:r>
              <a:rPr lang="ru-RU" sz="2400" dirty="0">
                <a:latin typeface="Ubuntu"/>
                <a:ea typeface="Ubuntu"/>
                <a:cs typeface="Ubuntu"/>
                <a:sym typeface="Ubuntu"/>
              </a:rPr>
              <a:t>Выполнить анализ лирики российской певицы Земфиры посредством </a:t>
            </a:r>
            <a:r>
              <a:rPr lang="ru-RU" sz="2400" dirty="0" err="1">
                <a:latin typeface="Ubuntu"/>
                <a:ea typeface="Ubuntu"/>
                <a:cs typeface="Ubuntu"/>
                <a:sym typeface="Ubuntu"/>
              </a:rPr>
              <a:t>мультиплатформенной</a:t>
            </a:r>
            <a:r>
              <a:rPr lang="ru-RU" sz="2400" dirty="0">
                <a:latin typeface="Ubuntu"/>
                <a:ea typeface="Ubuntu"/>
                <a:cs typeface="Ubuntu"/>
                <a:sym typeface="Ubuntu"/>
              </a:rPr>
              <a:t> программы </a:t>
            </a:r>
            <a:r>
              <a:rPr lang="ru-RU" sz="2400" dirty="0" err="1">
                <a:latin typeface="Ubuntu"/>
                <a:ea typeface="Ubuntu"/>
                <a:cs typeface="Ubuntu"/>
                <a:sym typeface="Ubuntu"/>
              </a:rPr>
              <a:t>AntConc</a:t>
            </a:r>
            <a:r>
              <a:rPr lang="ru-RU" sz="2400" dirty="0">
                <a:latin typeface="Ubuntu"/>
                <a:ea typeface="Ubuntu"/>
                <a:cs typeface="Ubuntu"/>
                <a:sym typeface="Ubuntu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7"/>
          <p:cNvGrpSpPr/>
          <p:nvPr/>
        </p:nvGrpSpPr>
        <p:grpSpPr>
          <a:xfrm>
            <a:off x="12232409" y="4013634"/>
            <a:ext cx="5095585" cy="5181344"/>
            <a:chOff x="0" y="-253979"/>
            <a:chExt cx="6794113" cy="6908459"/>
          </a:xfrm>
        </p:grpSpPr>
        <p:grpSp>
          <p:nvGrpSpPr>
            <p:cNvPr id="176" name="Google Shape;176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177" name="Google Shape;177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avLst/>
                <a:gdLst/>
                <a:ahLst/>
                <a:cxnLst/>
                <a:rect l="l" t="t" r="r" b="b"/>
                <a:pathLst>
                  <a:path w="1528801" h="1497381" extrusionOk="0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F28383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78" name="Google Shape;178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180" name="Google Shape;180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avLst/>
                <a:gdLst/>
                <a:ahLst/>
                <a:cxnLst/>
                <a:rect l="l" t="t" r="r" b="b"/>
                <a:pathLst>
                  <a:path w="1375351" h="1344137" extrusionOk="0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81" name="Google Shape;181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" name="Google Shape;182;p7"/>
          <p:cNvGrpSpPr/>
          <p:nvPr/>
        </p:nvGrpSpPr>
        <p:grpSpPr>
          <a:xfrm>
            <a:off x="613098" y="710084"/>
            <a:ext cx="5467269" cy="6034285"/>
            <a:chOff x="0" y="0"/>
            <a:chExt cx="6794113" cy="6654480"/>
          </a:xfrm>
        </p:grpSpPr>
        <p:grpSp>
          <p:nvGrpSpPr>
            <p:cNvPr id="183" name="Google Shape;183;p7"/>
            <p:cNvGrpSpPr/>
            <p:nvPr/>
          </p:nvGrpSpPr>
          <p:grpSpPr>
            <a:xfrm>
              <a:off x="0" y="0"/>
              <a:ext cx="6794113" cy="6654480"/>
              <a:chOff x="0" y="0"/>
              <a:chExt cx="1528801" cy="1497381"/>
            </a:xfrm>
          </p:grpSpPr>
          <p:sp>
            <p:nvSpPr>
              <p:cNvPr id="184" name="Google Shape;184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avLst/>
                <a:gdLst/>
                <a:ahLst/>
                <a:cxnLst/>
                <a:rect l="l" t="t" r="r" b="b"/>
                <a:pathLst>
                  <a:path w="1528801" h="1497381" extrusionOk="0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4EBC9D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85" name="Google Shape;185;p7"/>
              <p:cNvSpPr txBox="1"/>
              <p:nvPr/>
            </p:nvSpPr>
            <p:spPr>
              <a:xfrm>
                <a:off x="245137" y="448159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7"/>
            <p:cNvSpPr/>
            <p:nvPr/>
          </p:nvSpPr>
          <p:spPr>
            <a:xfrm>
              <a:off x="340974" y="340515"/>
              <a:ext cx="6112166" cy="5973450"/>
            </a:xfrm>
            <a:custGeom>
              <a:avLst/>
              <a:gdLst/>
              <a:ahLst/>
              <a:cxnLst/>
              <a:rect l="l" t="t" r="r" b="b"/>
              <a:pathLst>
                <a:path w="1375351" h="1344137" extrusionOk="0">
                  <a:moveTo>
                    <a:pt x="0" y="0"/>
                  </a:moveTo>
                  <a:lnTo>
                    <a:pt x="1375351" y="0"/>
                  </a:lnTo>
                  <a:lnTo>
                    <a:pt x="1375351" y="1344137"/>
                  </a:lnTo>
                  <a:lnTo>
                    <a:pt x="0" y="1344137"/>
                  </a:lnTo>
                  <a:close/>
                </a:path>
              </a:pathLst>
            </a:custGeom>
            <a:solidFill>
              <a:srgbClr val="EBEAEA"/>
            </a:solidFill>
            <a:ln w="47625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7539" y="8459167"/>
            <a:ext cx="1399464" cy="139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00261" y="747197"/>
            <a:ext cx="733121" cy="74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46085">
            <a:off x="2184363" y="7039394"/>
            <a:ext cx="2590293" cy="355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27659">
            <a:off x="16639956" y="1605927"/>
            <a:ext cx="2590293" cy="355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/>
        </p:nvSpPr>
        <p:spPr>
          <a:xfrm>
            <a:off x="1051920" y="1221907"/>
            <a:ext cx="4584125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Ubuntu"/>
                <a:sym typeface="Ubuntu"/>
              </a:rPr>
              <a:t>ПРЕДМЕТ ИССЛЕДОВАНИЯ</a:t>
            </a:r>
            <a:endParaRPr dirty="0"/>
          </a:p>
        </p:txBody>
      </p:sp>
      <p:sp>
        <p:nvSpPr>
          <p:cNvPr id="203" name="Google Shape;203;p7"/>
          <p:cNvSpPr txBox="1"/>
          <p:nvPr/>
        </p:nvSpPr>
        <p:spPr>
          <a:xfrm>
            <a:off x="12616004" y="4644358"/>
            <a:ext cx="4584125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Ubuntu"/>
                <a:sym typeface="Ubuntu"/>
              </a:rPr>
              <a:t>МЕТОДЫ ИССЛЕДОВАНИЯ</a:t>
            </a:r>
            <a:endParaRPr dirty="0"/>
          </a:p>
        </p:txBody>
      </p:sp>
      <p:sp>
        <p:nvSpPr>
          <p:cNvPr id="204" name="Google Shape;204;p7"/>
          <p:cNvSpPr txBox="1"/>
          <p:nvPr/>
        </p:nvSpPr>
        <p:spPr>
          <a:xfrm>
            <a:off x="1524959" y="2624893"/>
            <a:ext cx="4584125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7"/>
          <p:cNvSpPr txBox="1"/>
          <p:nvPr/>
        </p:nvSpPr>
        <p:spPr>
          <a:xfrm>
            <a:off x="12669885" y="5732896"/>
            <a:ext cx="4144158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39958"/>
              </a:lnSpc>
              <a:buAutoNum type="arabicPeriod"/>
            </a:pPr>
            <a:r>
              <a:rPr lang="ru-RU" sz="2000" dirty="0" smtClean="0">
                <a:latin typeface="Ubuntu"/>
                <a:ea typeface="Ubuntu"/>
                <a:cs typeface="Ubuntu"/>
                <a:sym typeface="Ubuntu"/>
              </a:rPr>
              <a:t>Поиск и изучение литературы</a:t>
            </a:r>
          </a:p>
          <a:p>
            <a:pPr marL="457200" lvl="0" indent="-457200">
              <a:lnSpc>
                <a:spcPct val="139958"/>
              </a:lnSpc>
              <a:buAutoNum type="arabicPeriod"/>
            </a:pPr>
            <a:r>
              <a:rPr lang="ru-RU" sz="2000" dirty="0" smtClean="0">
                <a:latin typeface="Ubuntu"/>
                <a:ea typeface="Ubuntu"/>
                <a:cs typeface="Ubuntu"/>
                <a:sym typeface="Ubuntu"/>
              </a:rPr>
              <a:t>Создание корпуса.</a:t>
            </a:r>
            <a:endParaRPr lang="ru-RU" sz="2000" dirty="0" smtClean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57200">
              <a:lnSpc>
                <a:spcPct val="139958"/>
              </a:lnSpc>
              <a:buAutoNum type="arabicPeriod"/>
            </a:pPr>
            <a:r>
              <a:rPr lang="ru-RU" sz="2000" dirty="0" smtClean="0">
                <a:latin typeface="Ubuntu"/>
                <a:ea typeface="Ubuntu"/>
                <a:cs typeface="Ubuntu"/>
                <a:sym typeface="Ubuntu"/>
              </a:rPr>
              <a:t>Работа с статистическими данными.</a:t>
            </a:r>
            <a:endParaRPr lang="ru-RU" sz="2000" dirty="0" smtClean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57200">
              <a:lnSpc>
                <a:spcPct val="139958"/>
              </a:lnSpc>
              <a:buAutoNum type="arabicPeriod"/>
            </a:pPr>
            <a:r>
              <a:rPr lang="ru-RU" sz="2000" dirty="0" smtClean="0">
                <a:latin typeface="Ubuntu"/>
                <a:ea typeface="Ubuntu"/>
                <a:cs typeface="Ubuntu"/>
                <a:sym typeface="Ubuntu"/>
              </a:rPr>
              <a:t>Лингвистический анализ корпуса.</a:t>
            </a:r>
            <a:endParaRPr lang="en-US" sz="2000" dirty="0" smtClean="0"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3" name="Google Shape;182;p7"/>
          <p:cNvGrpSpPr/>
          <p:nvPr/>
        </p:nvGrpSpPr>
        <p:grpSpPr>
          <a:xfrm>
            <a:off x="6613684" y="1738971"/>
            <a:ext cx="5295226" cy="5836564"/>
            <a:chOff x="0" y="-253979"/>
            <a:chExt cx="6794113" cy="6908459"/>
          </a:xfrm>
        </p:grpSpPr>
        <p:grpSp>
          <p:nvGrpSpPr>
            <p:cNvPr id="34" name="Google Shape;183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38" name="Google Shape;184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avLst/>
                <a:gdLst/>
                <a:ahLst/>
                <a:cxnLst/>
                <a:rect l="l" t="t" r="r" b="b"/>
                <a:pathLst>
                  <a:path w="1528801" h="1497381" extrusionOk="0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4EBC9D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" name="Google Shape;185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186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36" name="Google Shape;187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avLst/>
                <a:gdLst/>
                <a:ahLst/>
                <a:cxnLst/>
                <a:rect l="l" t="t" r="r" b="b"/>
                <a:pathLst>
                  <a:path w="1375351" h="1344137" extrusionOk="0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w="47625" cap="flat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7" name="Google Shape;188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" name="Google Shape;202;p7"/>
          <p:cNvSpPr txBox="1"/>
          <p:nvPr/>
        </p:nvSpPr>
        <p:spPr>
          <a:xfrm>
            <a:off x="6969234" y="2425733"/>
            <a:ext cx="4584125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Ubuntu"/>
                <a:sym typeface="Ubuntu"/>
              </a:rPr>
              <a:t>ОБЪЕКТ ИССЛЕДОВАНИЯ</a:t>
            </a:r>
            <a:endParaRPr dirty="0"/>
          </a:p>
        </p:txBody>
      </p:sp>
      <p:sp>
        <p:nvSpPr>
          <p:cNvPr id="41" name="Google Shape;204;p7"/>
          <p:cNvSpPr txBox="1"/>
          <p:nvPr/>
        </p:nvSpPr>
        <p:spPr>
          <a:xfrm>
            <a:off x="7127482" y="3859327"/>
            <a:ext cx="458412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39958"/>
              </a:lnSpc>
            </a:pPr>
            <a:r>
              <a:rPr lang="ru-RU" sz="2400" dirty="0">
                <a:latin typeface="Ubuntu"/>
                <a:ea typeface="Ubuntu"/>
                <a:cs typeface="Ubuntu"/>
                <a:sym typeface="Ubuntu"/>
              </a:rPr>
              <a:t>Рок-поэтические тексты песен </a:t>
            </a:r>
            <a:r>
              <a:rPr lang="ru-RU" sz="2400" dirty="0" smtClean="0">
                <a:latin typeface="Ubuntu"/>
                <a:ea typeface="Ubuntu"/>
                <a:cs typeface="Ubuntu"/>
                <a:sym typeface="Ubuntu"/>
              </a:rPr>
              <a:t>российской </a:t>
            </a:r>
            <a:r>
              <a:rPr lang="ru-RU" sz="2400" dirty="0">
                <a:latin typeface="Ubuntu"/>
                <a:ea typeface="Ubuntu"/>
                <a:cs typeface="Ubuntu"/>
                <a:sym typeface="Ubuntu"/>
              </a:rPr>
              <a:t>певицы Земфиры.</a:t>
            </a:r>
          </a:p>
        </p:txBody>
      </p:sp>
      <p:sp>
        <p:nvSpPr>
          <p:cNvPr id="42" name="Google Shape;204;p7"/>
          <p:cNvSpPr txBox="1"/>
          <p:nvPr/>
        </p:nvSpPr>
        <p:spPr>
          <a:xfrm>
            <a:off x="1051920" y="2998822"/>
            <a:ext cx="458412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39958"/>
              </a:lnSpc>
            </a:pPr>
            <a:r>
              <a:rPr lang="ru-RU" sz="2400" dirty="0" smtClean="0">
                <a:latin typeface="Ubuntu"/>
                <a:ea typeface="Ubuntu"/>
                <a:cs typeface="Ubuntu"/>
                <a:sym typeface="Ubuntu"/>
              </a:rPr>
              <a:t>Выявление особенностей творчества Земфиры через создание корпусов.</a:t>
            </a:r>
            <a:endParaRPr lang="ru-RU" sz="2400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9678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/>
          <p:cNvGrpSpPr/>
          <p:nvPr/>
        </p:nvGrpSpPr>
        <p:grpSpPr>
          <a:xfrm>
            <a:off x="-379924" y="-520930"/>
            <a:ext cx="19047848" cy="6590517"/>
            <a:chOff x="0" y="-57150"/>
            <a:chExt cx="5016717" cy="1735774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5016717" cy="1678624"/>
            </a:xfrm>
            <a:custGeom>
              <a:avLst/>
              <a:gdLst/>
              <a:ahLst/>
              <a:cxnLst/>
              <a:rect l="l" t="t" r="r" b="b"/>
              <a:pathLst>
                <a:path w="5016717" h="1678624" extrusionOk="0">
                  <a:moveTo>
                    <a:pt x="0" y="0"/>
                  </a:moveTo>
                  <a:lnTo>
                    <a:pt x="5016717" y="0"/>
                  </a:lnTo>
                  <a:lnTo>
                    <a:pt x="5016717" y="1678624"/>
                  </a:lnTo>
                  <a:lnTo>
                    <a:pt x="0" y="1678624"/>
                  </a:lnTo>
                  <a:close/>
                </a:path>
              </a:pathLst>
            </a:custGeom>
            <a:solidFill>
              <a:srgbClr val="99BCBF"/>
            </a:solidFill>
            <a:ln w="47625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9" name="Google Shape;119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l="10692" r="10629"/>
          <a:stretch/>
        </p:blipFill>
        <p:spPr>
          <a:xfrm>
            <a:off x="2730100" y="613450"/>
            <a:ext cx="12830198" cy="91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>
            <a:off x="3261325" y="1208800"/>
            <a:ext cx="11766558" cy="7921065"/>
          </a:xfrm>
          <a:custGeom>
            <a:avLst/>
            <a:gdLst/>
            <a:ahLst/>
            <a:cxnLst/>
            <a:rect l="l" t="t" r="r" b="b"/>
            <a:pathLst>
              <a:path w="3106682" h="2088613" extrusionOk="0">
                <a:moveTo>
                  <a:pt x="0" y="0"/>
                </a:moveTo>
                <a:lnTo>
                  <a:pt x="3106682" y="0"/>
                </a:lnTo>
                <a:lnTo>
                  <a:pt x="3106682" y="2088613"/>
                </a:lnTo>
                <a:lnTo>
                  <a:pt x="0" y="2088613"/>
                </a:lnTo>
                <a:close/>
              </a:path>
            </a:pathLst>
          </a:custGeom>
          <a:solidFill>
            <a:srgbClr val="EBEAEA"/>
          </a:solidFill>
          <a:ln>
            <a:noFill/>
          </a:ln>
        </p:spPr>
      </p:sp>
      <p:sp>
        <p:nvSpPr>
          <p:cNvPr id="123" name="Google Shape;123;p3"/>
          <p:cNvSpPr txBox="1"/>
          <p:nvPr/>
        </p:nvSpPr>
        <p:spPr>
          <a:xfrm>
            <a:off x="6686240" y="3413814"/>
            <a:ext cx="70254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3"/>
          <p:cNvSpPr txBox="1"/>
          <p:nvPr/>
        </p:nvSpPr>
        <p:spPr>
          <a:xfrm>
            <a:off x="3835196" y="979459"/>
            <a:ext cx="7451502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 smtClean="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AntConc</a:t>
            </a:r>
            <a:r>
              <a:rPr lang="en-US" sz="6000" b="1" dirty="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  <a:endParaRPr sz="1050" dirty="0">
              <a:solidFill>
                <a:srgbClr val="4EBC9D"/>
              </a:solidFill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l="25004" t="48156" r="36849" b="30707"/>
          <a:stretch/>
        </p:blipFill>
        <p:spPr>
          <a:xfrm>
            <a:off x="1708073" y="8312191"/>
            <a:ext cx="4048200" cy="1261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35195" y="3079835"/>
            <a:ext cx="110681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AntConc</a:t>
            </a:r>
            <a:r>
              <a:rPr lang="ru-RU" sz="3600" dirty="0" smtClean="0"/>
              <a:t> – </a:t>
            </a:r>
            <a:r>
              <a:rPr lang="ru-RU" sz="3600" dirty="0"/>
              <a:t>это бесплатная, </a:t>
            </a:r>
            <a:r>
              <a:rPr lang="ru-RU" sz="3600" dirty="0" err="1"/>
              <a:t>мультиплатформенная</a:t>
            </a:r>
            <a:r>
              <a:rPr lang="ru-RU" sz="3600" dirty="0"/>
              <a:t> программа, представляющая собой инструмент для статистических исследований текстов. </a:t>
            </a:r>
          </a:p>
          <a:p>
            <a:endParaRPr lang="en-US" sz="3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 smtClean="0"/>
              <a:t>C</a:t>
            </a:r>
            <a:r>
              <a:rPr lang="ru-RU" sz="3600" dirty="0" err="1" smtClean="0"/>
              <a:t>корость</a:t>
            </a:r>
            <a:endParaRPr lang="en-US" sz="3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dirty="0" smtClean="0"/>
              <a:t>Минимальные расходы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dirty="0" smtClean="0"/>
              <a:t>Точность и последовательность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dirty="0" smtClean="0"/>
              <a:t>Надежность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"/>
          <p:cNvGrpSpPr/>
          <p:nvPr/>
        </p:nvGrpSpPr>
        <p:grpSpPr>
          <a:xfrm>
            <a:off x="1010050" y="2247075"/>
            <a:ext cx="12940628" cy="5447895"/>
            <a:chOff x="0" y="-47625"/>
            <a:chExt cx="3417660" cy="1436492"/>
          </a:xfrm>
        </p:grpSpPr>
        <p:sp>
          <p:nvSpPr>
            <p:cNvPr id="132" name="Google Shape;132;p4"/>
            <p:cNvSpPr/>
            <p:nvPr/>
          </p:nvSpPr>
          <p:spPr>
            <a:xfrm>
              <a:off x="0" y="2633"/>
              <a:ext cx="3417660" cy="1386234"/>
            </a:xfrm>
            <a:custGeom>
              <a:avLst/>
              <a:gdLst/>
              <a:ahLst/>
              <a:cxnLst/>
              <a:rect l="l" t="t" r="r" b="b"/>
              <a:pathLst>
                <a:path w="3417660" h="1396709" extrusionOk="0">
                  <a:moveTo>
                    <a:pt x="0" y="0"/>
                  </a:moveTo>
                  <a:lnTo>
                    <a:pt x="3417660" y="0"/>
                  </a:lnTo>
                  <a:lnTo>
                    <a:pt x="3417660" y="1396709"/>
                  </a:lnTo>
                  <a:lnTo>
                    <a:pt x="0" y="1396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3" name="Google Shape;133;p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l="28985" t="8395" r="28989" b="10409"/>
          <a:stretch/>
        </p:blipFill>
        <p:spPr>
          <a:xfrm>
            <a:off x="12803593" y="2697424"/>
            <a:ext cx="5720074" cy="62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54" y="1408327"/>
            <a:ext cx="11393558" cy="731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/>
        </p:nvSpPr>
        <p:spPr>
          <a:xfrm>
            <a:off x="0" y="1271301"/>
            <a:ext cx="15721564" cy="143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302" b="1" dirty="0" smtClean="0">
                <a:solidFill>
                  <a:srgbClr val="F9B458"/>
                </a:solidFill>
                <a:latin typeface="Ubuntu"/>
                <a:sym typeface="Ubuntu"/>
              </a:rPr>
              <a:t>Данные для исследования</a:t>
            </a:r>
            <a:endParaRPr dirty="0">
              <a:solidFill>
                <a:srgbClr val="F9B458"/>
              </a:solidFill>
            </a:endParaRPr>
          </a:p>
        </p:txBody>
      </p:sp>
      <p:graphicFrame>
        <p:nvGraphicFramePr>
          <p:cNvPr id="214" name="Google Shape;214;p8"/>
          <p:cNvGraphicFramePr/>
          <p:nvPr>
            <p:extLst>
              <p:ext uri="{D42A27DB-BD31-4B8C-83A1-F6EECF244321}">
                <p14:modId xmlns:p14="http://schemas.microsoft.com/office/powerpoint/2010/main" val="3870039101"/>
              </p:ext>
            </p:extLst>
          </p:nvPr>
        </p:nvGraphicFramePr>
        <p:xfrm>
          <a:off x="6837551" y="3233866"/>
          <a:ext cx="10246375" cy="4989576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34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 smtClean="0"/>
                        <a:t>9</a:t>
                      </a:r>
                      <a:r>
                        <a:rPr lang="ru-RU" sz="2400" b="1" u="none" strike="noStrike" cap="none" baseline="0" dirty="0" smtClean="0"/>
                        <a:t> выпусков</a:t>
                      </a:r>
                      <a:endParaRPr sz="2400" b="1" u="none" strike="noStrike" cap="none" dirty="0"/>
                    </a:p>
                  </a:txBody>
                  <a:tcPr marL="190500" marR="190500" marT="190500" marB="190500" anchor="ctr">
                    <a:lnL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Земфира (1999)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Прости Меня Моя Любовь (2000)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Четырнадцать Недель Тишины (2002)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Вендетта (2005)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Спасибо (2007)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Z-</a:t>
                      </a:r>
                      <a:r>
                        <a:rPr lang="ru-RU" sz="2400" u="none" strike="noStrike" cap="none" dirty="0" err="1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Sides</a:t>
                      </a: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(2010)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Не надо (2012)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Жить В Твоей Голове (2013)</a:t>
                      </a:r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err="1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Бордерлайн</a:t>
                      </a:r>
                      <a:r>
                        <a:rPr lang="ru-RU" sz="2400" u="none" strike="noStrike" cap="none" dirty="0" smtClean="0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(2021)</a:t>
                      </a:r>
                      <a:endParaRPr lang="ru-RU" sz="2400" u="none" strike="noStrike" cap="none" dirty="0">
                        <a:solidFill>
                          <a:srgbClr val="000000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90500" marR="190500" marT="190500" marB="190500" anchor="ctr">
                    <a:lnL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587">
            <a:off x="15462231" y="743668"/>
            <a:ext cx="2048069" cy="223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57" y="3247463"/>
            <a:ext cx="5438103" cy="588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5"/>
          <p:cNvCxnSpPr/>
          <p:nvPr/>
        </p:nvCxnSpPr>
        <p:spPr>
          <a:xfrm rot="-5400000">
            <a:off x="4413625" y="5124450"/>
            <a:ext cx="10287000" cy="0"/>
          </a:xfrm>
          <a:prstGeom prst="straightConnector1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5"/>
          <p:cNvCxnSpPr/>
          <p:nvPr/>
        </p:nvCxnSpPr>
        <p:spPr>
          <a:xfrm rot="-5400000">
            <a:off x="4238625" y="5124450"/>
            <a:ext cx="10287000" cy="0"/>
          </a:xfrm>
          <a:prstGeom prst="straightConnector1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692" y="381000"/>
            <a:ext cx="2712866" cy="240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85865">
            <a:off x="5905790" y="766117"/>
            <a:ext cx="944468" cy="124869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462042" y="7807921"/>
            <a:ext cx="8115300" cy="229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302" b="1" i="0" u="none" strike="noStrike" cap="none" dirty="0" smtClean="0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Инструмент </a:t>
            </a:r>
            <a:r>
              <a:rPr lang="en-US" sz="8302" b="1" i="0" u="none" strike="noStrike" cap="none" dirty="0" err="1" smtClean="0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WordCloud</a:t>
            </a:r>
            <a:endParaRPr dirty="0">
              <a:solidFill>
                <a:srgbClr val="F9B45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64" y="2399930"/>
            <a:ext cx="18609922" cy="483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A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-2103898" y="5804259"/>
            <a:ext cx="5517120" cy="5541850"/>
            <a:chOff x="1813" y="0"/>
            <a:chExt cx="809173" cy="812800"/>
          </a:xfrm>
        </p:grpSpPr>
        <p:sp>
          <p:nvSpPr>
            <p:cNvPr id="156" name="Google Shape;156;p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6"/>
          <p:cNvGrpSpPr/>
          <p:nvPr/>
        </p:nvGrpSpPr>
        <p:grpSpPr>
          <a:xfrm>
            <a:off x="14431938" y="-1336425"/>
            <a:ext cx="5098006" cy="5120857"/>
            <a:chOff x="1813" y="0"/>
            <a:chExt cx="809173" cy="812800"/>
          </a:xfrm>
        </p:grpSpPr>
        <p:sp>
          <p:nvSpPr>
            <p:cNvPr id="159" name="Google Shape;159;p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6"/>
          <p:cNvGrpSpPr/>
          <p:nvPr/>
        </p:nvGrpSpPr>
        <p:grpSpPr>
          <a:xfrm>
            <a:off x="654665" y="422352"/>
            <a:ext cx="16978669" cy="8446066"/>
            <a:chOff x="0" y="-57150"/>
            <a:chExt cx="4471748" cy="2224478"/>
          </a:xfrm>
        </p:grpSpPr>
        <p:sp>
          <p:nvSpPr>
            <p:cNvPr id="162" name="Google Shape;162;p6"/>
            <p:cNvSpPr/>
            <p:nvPr/>
          </p:nvSpPr>
          <p:spPr>
            <a:xfrm>
              <a:off x="0" y="0"/>
              <a:ext cx="4471748" cy="2167328"/>
            </a:xfrm>
            <a:custGeom>
              <a:avLst/>
              <a:gdLst/>
              <a:ahLst/>
              <a:cxnLst/>
              <a:rect l="l" t="t" r="r" b="b"/>
              <a:pathLst>
                <a:path w="4471748" h="2167328" extrusionOk="0">
                  <a:moveTo>
                    <a:pt x="0" y="0"/>
                  </a:moveTo>
                  <a:lnTo>
                    <a:pt x="4471748" y="0"/>
                  </a:lnTo>
                  <a:lnTo>
                    <a:pt x="4471748" y="2167328"/>
                  </a:lnTo>
                  <a:lnTo>
                    <a:pt x="0" y="2167328"/>
                  </a:lnTo>
                  <a:close/>
                </a:path>
              </a:pathLst>
            </a:custGeom>
            <a:solidFill>
              <a:srgbClr val="A2B85E"/>
            </a:solidFill>
            <a:ln w="47625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3" name="Google Shape;163;p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6"/>
          <p:cNvGrpSpPr/>
          <p:nvPr/>
        </p:nvGrpSpPr>
        <p:grpSpPr>
          <a:xfrm>
            <a:off x="936170" y="715586"/>
            <a:ext cx="16415660" cy="7859598"/>
            <a:chOff x="0" y="-57150"/>
            <a:chExt cx="4323466" cy="2070018"/>
          </a:xfrm>
        </p:grpSpPr>
        <p:sp>
          <p:nvSpPr>
            <p:cNvPr id="165" name="Google Shape;165;p6"/>
            <p:cNvSpPr/>
            <p:nvPr/>
          </p:nvSpPr>
          <p:spPr>
            <a:xfrm>
              <a:off x="0" y="0"/>
              <a:ext cx="4323466" cy="2012868"/>
            </a:xfrm>
            <a:custGeom>
              <a:avLst/>
              <a:gdLst/>
              <a:ahLst/>
              <a:cxnLst/>
              <a:rect l="l" t="t" r="r" b="b"/>
              <a:pathLst>
                <a:path w="4323466" h="2012868" extrusionOk="0">
                  <a:moveTo>
                    <a:pt x="0" y="0"/>
                  </a:moveTo>
                  <a:lnTo>
                    <a:pt x="4323466" y="0"/>
                  </a:lnTo>
                  <a:lnTo>
                    <a:pt x="4323466" y="2012868"/>
                  </a:lnTo>
                  <a:lnTo>
                    <a:pt x="0" y="2012868"/>
                  </a:lnTo>
                  <a:close/>
                </a:path>
              </a:pathLst>
            </a:custGeom>
            <a:solidFill>
              <a:srgbClr val="EBEAEA"/>
            </a:solidFill>
            <a:ln w="47625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6" name="Google Shape;166;p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6"/>
          <p:cNvSpPr txBox="1"/>
          <p:nvPr/>
        </p:nvSpPr>
        <p:spPr>
          <a:xfrm>
            <a:off x="1774209" y="1473958"/>
            <a:ext cx="10445569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Type	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ru-RU" sz="3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Rank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</a:t>
            </a:r>
            <a:r>
              <a:rPr lang="ru-RU" sz="3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Freq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  </a:t>
            </a:r>
            <a:r>
              <a:rPr lang="ru-RU" sz="3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Range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и	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469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84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я	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439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80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	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325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81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не	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320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77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мне	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151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56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ты	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144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48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sah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</a:t>
            </a:r>
            <a:r>
              <a:rPr lang="ru-RU" sz="3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еня</a:t>
            </a:r>
            <a:r>
              <a:rPr lang="en-US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sah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132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38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что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8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119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54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на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9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118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45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buClrTx/>
            </a:pP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тебя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10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107</a:t>
            </a:r>
            <a:r>
              <a:rPr lang="ru-RU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3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28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l="22024" t="2985" r="22018" b="2522"/>
          <a:stretch/>
        </p:blipFill>
        <p:spPr>
          <a:xfrm>
            <a:off x="14644048" y="5804258"/>
            <a:ext cx="4085704" cy="4907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526</Words>
  <Application>Microsoft Office PowerPoint</Application>
  <PresentationFormat>Произвольный</PresentationFormat>
  <Paragraphs>79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Ubuntu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19</cp:revision>
  <dcterms:created xsi:type="dcterms:W3CDTF">2006-08-16T00:00:00Z</dcterms:created>
  <dcterms:modified xsi:type="dcterms:W3CDTF">2023-03-21T23:37:45Z</dcterms:modified>
</cp:coreProperties>
</file>