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0" r:id="rId3"/>
    <p:sldId id="258" r:id="rId4"/>
    <p:sldId id="259" r:id="rId5"/>
    <p:sldId id="273" r:id="rId6"/>
    <p:sldId id="274" r:id="rId7"/>
    <p:sldId id="281" r:id="rId8"/>
    <p:sldId id="275" r:id="rId9"/>
    <p:sldId id="262" r:id="rId10"/>
    <p:sldId id="263" r:id="rId11"/>
    <p:sldId id="264" r:id="rId12"/>
    <p:sldId id="266" r:id="rId13"/>
    <p:sldId id="267" r:id="rId14"/>
    <p:sldId id="269" r:id="rId15"/>
    <p:sldId id="271" r:id="rId16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0" autoAdjust="0"/>
    <p:restoredTop sz="94660"/>
  </p:normalViewPr>
  <p:slideViewPr>
    <p:cSldViewPr snapToGrid="0">
      <p:cViewPr varScale="1">
        <p:scale>
          <a:sx n="69" d="100"/>
          <a:sy n="69" d="100"/>
        </p:scale>
        <p:origin x="73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  <c:spPr>
        <a:solidFill>
          <a:schemeClr val="accent4">
            <a:lumMod val="40000"/>
            <a:lumOff val="60000"/>
          </a:schemeClr>
        </a:solidFill>
      </c:spPr>
    </c:sideWall>
    <c:backWall>
      <c:thickness val="0"/>
      <c:spPr>
        <a:solidFill>
          <a:schemeClr val="accent4">
            <a:lumMod val="40000"/>
            <a:lumOff val="60000"/>
          </a:schemeClr>
        </a:solidFill>
      </c:spPr>
    </c:backWall>
    <c:plotArea>
      <c:layout/>
      <c:bar3D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С2</c:v>
                </c:pt>
              </c:strCache>
            </c:strRef>
          </c:tx>
          <c:invertIfNegative val="0"/>
          <c:cat>
            <c:strRef>
              <c:f>Лист1!$A$2:$A$3</c:f>
              <c:strCache>
                <c:ptCount val="2"/>
                <c:pt idx="0">
                  <c:v>Да, нравится</c:v>
                </c:pt>
                <c:pt idx="1">
                  <c:v>Нет, не нравится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1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210-41FA-8540-A2F395D2D18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pyramid"/>
        <c:axId val="80816000"/>
        <c:axId val="80817536"/>
        <c:axId val="0"/>
      </c:bar3DChart>
      <c:catAx>
        <c:axId val="808160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sah-RU"/>
            </a:pPr>
            <a:endParaRPr lang="ru-RU"/>
          </a:p>
        </c:txPr>
        <c:crossAx val="80817536"/>
        <c:crosses val="autoZero"/>
        <c:auto val="1"/>
        <c:lblAlgn val="ctr"/>
        <c:lblOffset val="100"/>
        <c:noMultiLvlLbl val="0"/>
      </c:catAx>
      <c:valAx>
        <c:axId val="80817536"/>
        <c:scaling>
          <c:orientation val="minMax"/>
        </c:scaling>
        <c:delete val="0"/>
        <c:axPos val="l"/>
        <c:majorGridlines>
          <c:spPr>
            <a:ln w="25400" cap="flat" cmpd="sng" algn="ctr">
              <a:solidFill>
                <a:schemeClr val="accent1"/>
              </a:solidFill>
              <a:prstDash val="solid"/>
            </a:ln>
            <a:effectLst>
              <a:outerShdw blurRad="63500" dist="25400" dir="5400000" rotWithShape="0">
                <a:srgbClr val="000000">
                  <a:alpha val="43137"/>
                </a:srgbClr>
              </a:outerShdw>
            </a:effectLst>
          </c:spPr>
        </c:majorGridlines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lang="sah-RU"/>
            </a:pPr>
            <a:endParaRPr lang="ru-RU"/>
          </a:p>
        </c:txPr>
        <c:crossAx val="8081600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 b="1"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6598711052915438"/>
          <c:y val="6.2401856129456193E-3"/>
          <c:w val="0.33923583844700722"/>
          <c:h val="0.4234123234003795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cat>
            <c:strRef>
              <c:f>Лист1!$A$2:$A$14</c:f>
              <c:strCache>
                <c:ptCount val="13"/>
                <c:pt idx="0">
                  <c:v>Тепло в доме, постояннная температура</c:v>
                </c:pt>
                <c:pt idx="1">
                  <c:v>Много свободного времени</c:v>
                </c:pt>
                <c:pt idx="2">
                  <c:v>Энергонезависимость</c:v>
                </c:pt>
                <c:pt idx="3">
                  <c:v>Сохранение леса</c:v>
                </c:pt>
                <c:pt idx="4">
                  <c:v>Стало чище дома</c:v>
                </c:pt>
                <c:pt idx="5">
                  <c:v>Появление новых рабочих мест</c:v>
                </c:pt>
                <c:pt idx="6">
                  <c:v>Независимость  работы газовых плит</c:v>
                </c:pt>
                <c:pt idx="7">
                  <c:v>Повышение уровня условий жизни</c:v>
                </c:pt>
                <c:pt idx="8">
                  <c:v>Экономия электр</c:v>
                </c:pt>
                <c:pt idx="9">
                  <c:v>Экономия фин.средст</c:v>
                </c:pt>
                <c:pt idx="10">
                  <c:v>Настенные занимают мало места</c:v>
                </c:pt>
                <c:pt idx="11">
                  <c:v>Экология наслега</c:v>
                </c:pt>
                <c:pt idx="12">
                  <c:v>Расширение площади дома</c:v>
                </c:pt>
              </c:strCache>
            </c:strRef>
          </c:cat>
          <c:val>
            <c:numRef>
              <c:f>Лист1!$B$2:$B$14</c:f>
              <c:numCache>
                <c:formatCode>0%</c:formatCode>
                <c:ptCount val="13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6CA-4ACF-9AC5-9F29BD7E853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7918352040047947"/>
          <c:y val="0.48619515782348793"/>
          <c:w val="0.30874646179227716"/>
          <c:h val="0.41675938867038392"/>
        </c:manualLayout>
      </c:layout>
      <c:overlay val="0"/>
      <c:spPr>
        <a:noFill/>
        <a:ln>
          <a:solidFill>
            <a:srgbClr val="7030A0"/>
          </a:solidFill>
        </a:ln>
      </c:spPr>
      <c:txPr>
        <a:bodyPr/>
        <a:lstStyle/>
        <a:p>
          <a:pPr>
            <a:defRPr lang="sah-RU"/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900" b="1"/>
      </a:pPr>
      <a:endParaRPr lang="ru-RU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E21BE-8EB4-48EF-A259-9916DA873172}" type="datetimeFigureOut">
              <a:rPr lang="ru-RU" smtClean="0"/>
              <a:t>23.03.2023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EEFF9-4034-48B7-99B5-3769DE7F66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91755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E21BE-8EB4-48EF-A259-9916DA873172}" type="datetimeFigureOut">
              <a:rPr lang="ru-RU" smtClean="0"/>
              <a:t>23.03.2023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EEFF9-4034-48B7-99B5-3769DE7F66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28944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E21BE-8EB4-48EF-A259-9916DA873172}" type="datetimeFigureOut">
              <a:rPr lang="ru-RU" smtClean="0"/>
              <a:t>23.03.2023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EEFF9-4034-48B7-99B5-3769DE7F66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3890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E21BE-8EB4-48EF-A259-9916DA873172}" type="datetimeFigureOut">
              <a:rPr lang="ru-RU" smtClean="0"/>
              <a:t>23.03.2023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EEFF9-4034-48B7-99B5-3769DE7F66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58478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E21BE-8EB4-48EF-A259-9916DA873172}" type="datetimeFigureOut">
              <a:rPr lang="ru-RU" smtClean="0"/>
              <a:t>23.03.2023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EEFF9-4034-48B7-99B5-3769DE7F66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42972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E21BE-8EB4-48EF-A259-9916DA873172}" type="datetimeFigureOut">
              <a:rPr lang="ru-RU" smtClean="0"/>
              <a:t>23.03.2023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EEFF9-4034-48B7-99B5-3769DE7F66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11822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E21BE-8EB4-48EF-A259-9916DA873172}" type="datetimeFigureOut">
              <a:rPr lang="ru-RU" smtClean="0"/>
              <a:t>23.03.2023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EEFF9-4034-48B7-99B5-3769DE7F66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85949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E21BE-8EB4-48EF-A259-9916DA873172}" type="datetimeFigureOut">
              <a:rPr lang="ru-RU" smtClean="0"/>
              <a:t>23.03.2023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EEFF9-4034-48B7-99B5-3769DE7F66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41009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E21BE-8EB4-48EF-A259-9916DA873172}" type="datetimeFigureOut">
              <a:rPr lang="ru-RU" smtClean="0"/>
              <a:t>23.03.2023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EEFF9-4034-48B7-99B5-3769DE7F66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93464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E21BE-8EB4-48EF-A259-9916DA873172}" type="datetimeFigureOut">
              <a:rPr lang="ru-RU" smtClean="0"/>
              <a:t>23.03.2023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EEFF9-4034-48B7-99B5-3769DE7F66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64660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E21BE-8EB4-48EF-A259-9916DA873172}" type="datetimeFigureOut">
              <a:rPr lang="ru-RU" smtClean="0"/>
              <a:t>23.03.2023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EEFF9-4034-48B7-99B5-3769DE7F66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81699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3E21BE-8EB4-48EF-A259-9916DA873172}" type="datetimeFigureOut">
              <a:rPr lang="ru-RU" smtClean="0"/>
              <a:t>23.03.2023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3EEFF9-4034-48B7-99B5-3769DE7F66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5466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855" y="2771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799320"/>
            <a:ext cx="11071274" cy="2387600"/>
          </a:xfrm>
        </p:spPr>
        <p:txBody>
          <a:bodyPr>
            <a:noAutofit/>
          </a:bodyPr>
          <a:lstStyle/>
          <a:p>
            <a:r>
              <a:rPr lang="ru-RU" sz="4400" b="1" dirty="0">
                <a:solidFill>
                  <a:schemeClr val="accent5">
                    <a:lumMod val="50000"/>
                  </a:schemeClr>
                </a:solidFill>
                <a:latin typeface="Constantia" panose="02030602050306030303" pitchFamily="18" charset="0"/>
              </a:rPr>
              <a:t>Экономия бюджета сельской семьи</a:t>
            </a:r>
            <a:br>
              <a:rPr lang="ru-RU" sz="4400" b="1" dirty="0">
                <a:solidFill>
                  <a:schemeClr val="accent5">
                    <a:lumMod val="50000"/>
                  </a:schemeClr>
                </a:solidFill>
                <a:latin typeface="Constantia" panose="02030602050306030303" pitchFamily="18" charset="0"/>
              </a:rPr>
            </a:br>
            <a:r>
              <a:rPr lang="ru-RU" sz="4400" b="1" dirty="0">
                <a:solidFill>
                  <a:schemeClr val="accent5">
                    <a:lumMod val="50000"/>
                  </a:schemeClr>
                </a:solidFill>
                <a:latin typeface="Constantia" panose="02030602050306030303" pitchFamily="18" charset="0"/>
              </a:rPr>
              <a:t> посредством оптимального выбора </a:t>
            </a:r>
            <a:br>
              <a:rPr lang="ru-RU" sz="4400" b="1" dirty="0">
                <a:solidFill>
                  <a:schemeClr val="accent5">
                    <a:lumMod val="50000"/>
                  </a:schemeClr>
                </a:solidFill>
                <a:latin typeface="Constantia" panose="02030602050306030303" pitchFamily="18" charset="0"/>
              </a:rPr>
            </a:br>
            <a:r>
              <a:rPr lang="ru-RU" sz="4400" b="1" dirty="0">
                <a:solidFill>
                  <a:schemeClr val="accent5">
                    <a:lumMod val="50000"/>
                  </a:schemeClr>
                </a:solidFill>
                <a:latin typeface="Constantia" panose="02030602050306030303" pitchFamily="18" charset="0"/>
              </a:rPr>
              <a:t>газовых котлов </a:t>
            </a:r>
            <a:r>
              <a:rPr lang="ru-RU" sz="48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ru-RU" sz="4800" dirty="0">
                <a:solidFill>
                  <a:schemeClr val="accent5">
                    <a:lumMod val="50000"/>
                  </a:schemeClr>
                </a:solidFill>
              </a:rPr>
            </a:br>
            <a:endParaRPr lang="ru-RU" sz="48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91632" y="5302919"/>
            <a:ext cx="6853311" cy="1096571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ru-RU" b="1" dirty="0" smtClean="0">
                <a:latin typeface="Constantia" panose="02030602050306030303" pitchFamily="18" charset="0"/>
              </a:rPr>
              <a:t>Выполнил: </a:t>
            </a:r>
            <a:r>
              <a:rPr lang="ru-RU" b="1" dirty="0">
                <a:latin typeface="Constantia" panose="02030602050306030303" pitchFamily="18" charset="0"/>
              </a:rPr>
              <a:t>Брызгалов Роман, ученик </a:t>
            </a:r>
            <a:r>
              <a:rPr lang="ru-RU" b="1" dirty="0" smtClean="0">
                <a:latin typeface="Constantia" panose="02030602050306030303" pitchFamily="18" charset="0"/>
              </a:rPr>
              <a:t>7 класса</a:t>
            </a:r>
          </a:p>
          <a:p>
            <a:pPr algn="l"/>
            <a:r>
              <a:rPr lang="ru-RU" b="1" dirty="0" smtClean="0">
                <a:latin typeface="Constantia" panose="02030602050306030303" pitchFamily="18" charset="0"/>
              </a:rPr>
              <a:t>МБОУ </a:t>
            </a:r>
            <a:r>
              <a:rPr lang="ru-RU" b="1" dirty="0">
                <a:latin typeface="Constantia" panose="02030602050306030303" pitchFamily="18" charset="0"/>
              </a:rPr>
              <a:t>«</a:t>
            </a:r>
            <a:r>
              <a:rPr lang="ru-RU" b="1" dirty="0" err="1">
                <a:latin typeface="Constantia" panose="02030602050306030303" pitchFamily="18" charset="0"/>
              </a:rPr>
              <a:t>Майинский</a:t>
            </a:r>
            <a:r>
              <a:rPr lang="ru-RU" b="1" dirty="0">
                <a:latin typeface="Constantia" panose="02030602050306030303" pitchFamily="18" charset="0"/>
              </a:rPr>
              <a:t> лицей им. И.Г. </a:t>
            </a:r>
            <a:r>
              <a:rPr lang="ru-RU" b="1" dirty="0" smtClean="0">
                <a:latin typeface="Constantia" panose="02030602050306030303" pitchFamily="18" charset="0"/>
              </a:rPr>
              <a:t>Тимофеева»</a:t>
            </a:r>
            <a:endParaRPr lang="ru-RU" b="1" dirty="0">
              <a:latin typeface="Constantia" panose="02030602050306030303" pitchFamily="18" charset="0"/>
            </a:endParaRPr>
          </a:p>
          <a:p>
            <a:pPr algn="l"/>
            <a:r>
              <a:rPr lang="ru-RU" b="1" dirty="0">
                <a:latin typeface="Constantia" panose="02030602050306030303" pitchFamily="18" charset="0"/>
              </a:rPr>
              <a:t>Научный руководитель: Гурьева </a:t>
            </a:r>
            <a:r>
              <a:rPr lang="ru-RU" b="1" dirty="0" smtClean="0">
                <a:latin typeface="Constantia" panose="02030602050306030303" pitchFamily="18" charset="0"/>
              </a:rPr>
              <a:t>А. А. </a:t>
            </a:r>
            <a:endParaRPr lang="ru-RU" b="1" dirty="0">
              <a:latin typeface="Constantia" panose="02030602050306030303" pitchFamily="18" charset="0"/>
            </a:endParaRP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996" y="216305"/>
            <a:ext cx="1327397" cy="133653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91633" y="245498"/>
            <a:ext cx="1165384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Constantia" panose="02030602050306030303" pitchFamily="18" charset="0"/>
              </a:rPr>
              <a:t>Республика Саха (Якутия)</a:t>
            </a:r>
          </a:p>
          <a:p>
            <a:pPr algn="r"/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Constantia" panose="02030602050306030303" pitchFamily="18" charset="0"/>
              </a:rPr>
              <a:t>МР «</a:t>
            </a:r>
            <a:r>
              <a:rPr lang="ru-RU" b="1" dirty="0" err="1">
                <a:solidFill>
                  <a:schemeClr val="accent5">
                    <a:lumMod val="50000"/>
                  </a:schemeClr>
                </a:solidFill>
                <a:latin typeface="Constantia" panose="02030602050306030303" pitchFamily="18" charset="0"/>
              </a:rPr>
              <a:t>Мегино-Кангаласский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Constantia" panose="02030602050306030303" pitchFamily="18" charset="0"/>
              </a:rPr>
              <a:t> улус»</a:t>
            </a:r>
          </a:p>
          <a:p>
            <a:pPr algn="r"/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Constantia" panose="02030602050306030303" pitchFamily="18" charset="0"/>
              </a:rPr>
              <a:t>   МБОУ «</a:t>
            </a:r>
            <a:r>
              <a:rPr lang="ru-RU" b="1" dirty="0" err="1">
                <a:solidFill>
                  <a:schemeClr val="accent5">
                    <a:lumMod val="50000"/>
                  </a:schemeClr>
                </a:solidFill>
                <a:latin typeface="Constantia" panose="02030602050306030303" pitchFamily="18" charset="0"/>
              </a:rPr>
              <a:t>Майинский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Constantia" panose="02030602050306030303" pitchFamily="18" charset="0"/>
              </a:rPr>
              <a:t> лицей им. И.Г. Тимофеева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Constantia" panose="02030602050306030303" pitchFamily="18" charset="0"/>
              </a:rPr>
              <a:t>»</a:t>
            </a:r>
            <a:endParaRPr lang="ru-RU" b="1" dirty="0">
              <a:solidFill>
                <a:schemeClr val="accent5">
                  <a:lumMod val="50000"/>
                </a:schemeClr>
              </a:solidFill>
              <a:latin typeface="Constantia" panose="02030602050306030303" pitchFamily="18" charset="0"/>
            </a:endParaRPr>
          </a:p>
          <a:p>
            <a:pPr algn="r"/>
            <a:r>
              <a:rPr lang="ru-RU" b="1" dirty="0" smtClean="0">
                <a:solidFill>
                  <a:srgbClr val="FF0000"/>
                </a:solidFill>
                <a:latin typeface="Constantia" panose="02030602050306030303" pitchFamily="18" charset="0"/>
              </a:rPr>
              <a:t>Финал регионального трека Всероссийского конкурса научно-технологических </a:t>
            </a:r>
            <a:r>
              <a:rPr lang="ru-RU" b="1" dirty="0">
                <a:solidFill>
                  <a:srgbClr val="FF0000"/>
                </a:solidFill>
                <a:latin typeface="Constantia" panose="02030602050306030303" pitchFamily="18" charset="0"/>
              </a:rPr>
              <a:t>проектов </a:t>
            </a:r>
            <a:r>
              <a:rPr lang="ru-RU" b="1" dirty="0" smtClean="0">
                <a:solidFill>
                  <a:srgbClr val="FF0000"/>
                </a:solidFill>
                <a:latin typeface="Constantia" panose="02030602050306030303" pitchFamily="18" charset="0"/>
              </a:rPr>
              <a:t>«БОЛЬШИЕ ВЫЗОВЫ» </a:t>
            </a:r>
            <a:r>
              <a:rPr lang="ru-RU" b="1" dirty="0">
                <a:solidFill>
                  <a:srgbClr val="FF0000"/>
                </a:solidFill>
                <a:latin typeface="Constantia" panose="02030602050306030303" pitchFamily="18" charset="0"/>
              </a:rPr>
              <a:t> </a:t>
            </a:r>
          </a:p>
          <a:p>
            <a:pPr algn="r"/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Constantia" panose="02030602050306030303" pitchFamily="18" charset="0"/>
              </a:rPr>
              <a:t>Направление конкурса «</a:t>
            </a:r>
            <a:r>
              <a:rPr lang="sah-RU" b="1" dirty="0">
                <a:solidFill>
                  <a:schemeClr val="accent5">
                    <a:lumMod val="50000"/>
                  </a:schemeClr>
                </a:solidFill>
                <a:latin typeface="Constantia" panose="02030602050306030303" pitchFamily="18" charset="0"/>
              </a:rPr>
              <a:t>Большие данные, искусственный интеллект, </a:t>
            </a:r>
          </a:p>
          <a:p>
            <a:pPr algn="r"/>
            <a:r>
              <a:rPr lang="sah-RU" b="1" dirty="0" smtClean="0">
                <a:solidFill>
                  <a:schemeClr val="accent5">
                    <a:lumMod val="50000"/>
                  </a:schemeClr>
                </a:solidFill>
                <a:latin typeface="Constantia" panose="02030602050306030303" pitchFamily="18" charset="0"/>
              </a:rPr>
              <a:t>финансовые </a:t>
            </a:r>
            <a:r>
              <a:rPr lang="sah-RU" b="1" dirty="0">
                <a:solidFill>
                  <a:schemeClr val="accent5">
                    <a:lumMod val="50000"/>
                  </a:schemeClr>
                </a:solidFill>
                <a:latin typeface="Constantia" panose="02030602050306030303" pitchFamily="18" charset="0"/>
              </a:rPr>
              <a:t>технологии </a:t>
            </a:r>
            <a:r>
              <a:rPr lang="sah-RU" b="1" dirty="0" smtClean="0">
                <a:solidFill>
                  <a:schemeClr val="accent5">
                    <a:lumMod val="50000"/>
                  </a:schemeClr>
                </a:solidFill>
                <a:latin typeface="Constantia" panose="02030602050306030303" pitchFamily="18" charset="0"/>
              </a:rPr>
              <a:t>и </a:t>
            </a:r>
            <a:r>
              <a:rPr lang="sah-RU" b="1" dirty="0">
                <a:solidFill>
                  <a:schemeClr val="accent5">
                    <a:lumMod val="50000"/>
                  </a:schemeClr>
                </a:solidFill>
                <a:latin typeface="Constantia" panose="02030602050306030303" pitchFamily="18" charset="0"/>
              </a:rPr>
              <a:t>машинное обучение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Constantia" panose="02030602050306030303" pitchFamily="18" charset="0"/>
              </a:rPr>
              <a:t>»</a:t>
            </a:r>
          </a:p>
          <a:p>
            <a:pPr algn="r"/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53170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4344" y="497304"/>
            <a:ext cx="11352628" cy="5238477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ru-RU" sz="3400" b="1" dirty="0" smtClean="0">
                <a:solidFill>
                  <a:srgbClr val="FF0000"/>
                </a:solidFill>
                <a:latin typeface="Constantia" panose="02030602050306030303" pitchFamily="18" charset="0"/>
              </a:rPr>
              <a:t>ИЗ АНАЛИЗА ОСНОВНЫХ ПОКАЗАТЕЛЕЙ, ПРИВЕДЁННЫХ ВЫШЕ, </a:t>
            </a:r>
          </a:p>
          <a:p>
            <a:pPr marL="0" indent="0" algn="ctr">
              <a:buNone/>
            </a:pPr>
            <a:r>
              <a:rPr lang="ru-RU" sz="3400" b="1" dirty="0" smtClean="0">
                <a:solidFill>
                  <a:srgbClr val="FF0000"/>
                </a:solidFill>
                <a:latin typeface="Constantia" panose="02030602050306030303" pitchFamily="18" charset="0"/>
              </a:rPr>
              <a:t>МОЖНО СДЕЛАТЬ СЛЕДУЮЩИЕ ВЫВОДЫ:</a:t>
            </a:r>
            <a:endParaRPr lang="ru-RU" sz="3400" b="1" dirty="0">
              <a:solidFill>
                <a:srgbClr val="FF0000"/>
              </a:solidFill>
              <a:latin typeface="Constantia" panose="02030602050306030303" pitchFamily="18" charset="0"/>
            </a:endParaRPr>
          </a:p>
          <a:p>
            <a:pPr marL="0" indent="0">
              <a:buNone/>
            </a:pPr>
            <a:r>
              <a:rPr lang="ru-RU" sz="3400" b="1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 </a:t>
            </a:r>
            <a:r>
              <a:rPr lang="ru-RU" sz="2600" b="1" dirty="0">
                <a:solidFill>
                  <a:srgbClr val="FF0000"/>
                </a:solidFill>
                <a:latin typeface="Constantia" panose="02030602050306030303" pitchFamily="18" charset="0"/>
              </a:rPr>
              <a:t>1. </a:t>
            </a:r>
            <a:r>
              <a:rPr lang="ru-RU" sz="2600" b="1" dirty="0">
                <a:solidFill>
                  <a:srgbClr val="002060"/>
                </a:solidFill>
                <a:latin typeface="Constantia" panose="02030602050306030303" pitchFamily="18" charset="0"/>
              </a:rPr>
              <a:t>По наименьшей сумме выплат за использование природного газа за 1 </a:t>
            </a:r>
            <a:r>
              <a:rPr lang="ru-RU" sz="2600" b="1" dirty="0" err="1">
                <a:solidFill>
                  <a:srgbClr val="002060"/>
                </a:solidFill>
                <a:latin typeface="Constantia" panose="02030602050306030303" pitchFamily="18" charset="0"/>
              </a:rPr>
              <a:t>кв.м</a:t>
            </a:r>
            <a:r>
              <a:rPr lang="ru-RU" sz="2600" b="1" dirty="0">
                <a:solidFill>
                  <a:srgbClr val="002060"/>
                </a:solidFill>
                <a:latin typeface="Constantia" panose="02030602050306030303" pitchFamily="18" charset="0"/>
              </a:rPr>
              <a:t>. </a:t>
            </a:r>
            <a:r>
              <a:rPr lang="ru-RU" sz="2600" b="1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жилья</a:t>
            </a:r>
          </a:p>
          <a:p>
            <a:pPr marL="0" indent="0">
              <a:buNone/>
            </a:pPr>
            <a:r>
              <a:rPr lang="ru-RU" sz="2600" b="1" dirty="0">
                <a:solidFill>
                  <a:srgbClr val="002060"/>
                </a:solidFill>
                <a:latin typeface="Constantia" panose="02030602050306030303" pitchFamily="18" charset="0"/>
              </a:rPr>
              <a:t> </a:t>
            </a:r>
            <a:r>
              <a:rPr lang="ru-RU" sz="2600" b="1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   - на </a:t>
            </a:r>
            <a:r>
              <a:rPr lang="ru-RU" sz="2600" b="1" dirty="0">
                <a:solidFill>
                  <a:srgbClr val="002060"/>
                </a:solidFill>
                <a:latin typeface="Constantia" panose="02030602050306030303" pitchFamily="18" charset="0"/>
              </a:rPr>
              <a:t>первом месте импортный  котел </a:t>
            </a:r>
            <a:r>
              <a:rPr lang="ru-RU" sz="2600" b="1" dirty="0" err="1">
                <a:solidFill>
                  <a:srgbClr val="FF0000"/>
                </a:solidFill>
                <a:latin typeface="Constantia" panose="02030602050306030303" pitchFamily="18" charset="0"/>
              </a:rPr>
              <a:t>Rinnai</a:t>
            </a:r>
            <a:r>
              <a:rPr lang="ru-RU" sz="2600" b="1" dirty="0">
                <a:solidFill>
                  <a:srgbClr val="FF0000"/>
                </a:solidFill>
                <a:latin typeface="Constantia" panose="02030602050306030303" pitchFamily="18" charset="0"/>
              </a:rPr>
              <a:t> </a:t>
            </a:r>
            <a:r>
              <a:rPr lang="ru-RU" sz="2600" b="1" dirty="0">
                <a:solidFill>
                  <a:srgbClr val="002060"/>
                </a:solidFill>
                <a:latin typeface="Constantia" panose="02030602050306030303" pitchFamily="18" charset="0"/>
              </a:rPr>
              <a:t>(286 руб. 41 коп</a:t>
            </a:r>
            <a:r>
              <a:rPr lang="ru-RU" sz="2600" b="1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.)</a:t>
            </a:r>
          </a:p>
          <a:p>
            <a:pPr marL="0" indent="0">
              <a:buNone/>
            </a:pPr>
            <a:r>
              <a:rPr lang="ru-RU" sz="2600" b="1" dirty="0">
                <a:solidFill>
                  <a:srgbClr val="002060"/>
                </a:solidFill>
                <a:latin typeface="Constantia" panose="02030602050306030303" pitchFamily="18" charset="0"/>
              </a:rPr>
              <a:t> </a:t>
            </a:r>
            <a:r>
              <a:rPr lang="ru-RU" sz="2600" b="1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   - на </a:t>
            </a:r>
            <a:r>
              <a:rPr lang="ru-RU" sz="2600" b="1" dirty="0">
                <a:solidFill>
                  <a:srgbClr val="002060"/>
                </a:solidFill>
                <a:latin typeface="Constantia" panose="02030602050306030303" pitchFamily="18" charset="0"/>
              </a:rPr>
              <a:t>2-м месте - </a:t>
            </a:r>
            <a:r>
              <a:rPr lang="ru-RU" sz="2600" b="1" dirty="0" err="1">
                <a:solidFill>
                  <a:srgbClr val="FF0000"/>
                </a:solidFill>
                <a:latin typeface="Constantia" panose="02030602050306030303" pitchFamily="18" charset="0"/>
              </a:rPr>
              <a:t>Navien</a:t>
            </a:r>
            <a:r>
              <a:rPr lang="ru-RU" sz="2600" b="1" dirty="0">
                <a:solidFill>
                  <a:srgbClr val="FF0000"/>
                </a:solidFill>
                <a:latin typeface="Constantia" panose="02030602050306030303" pitchFamily="18" charset="0"/>
              </a:rPr>
              <a:t> </a:t>
            </a:r>
            <a:r>
              <a:rPr lang="ru-RU" sz="2600" b="1" dirty="0" err="1">
                <a:solidFill>
                  <a:srgbClr val="FF0000"/>
                </a:solidFill>
                <a:latin typeface="Constantia" panose="02030602050306030303" pitchFamily="18" charset="0"/>
              </a:rPr>
              <a:t>Deluxe</a:t>
            </a:r>
            <a:r>
              <a:rPr lang="ru-RU" sz="2600" b="1" dirty="0">
                <a:solidFill>
                  <a:srgbClr val="002060"/>
                </a:solidFill>
                <a:latin typeface="Constantia" panose="02030602050306030303" pitchFamily="18" charset="0"/>
              </a:rPr>
              <a:t> ( 305 руб. 62 коп</a:t>
            </a:r>
            <a:r>
              <a:rPr lang="ru-RU" sz="2600" b="1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.)</a:t>
            </a:r>
          </a:p>
          <a:p>
            <a:pPr marL="0" indent="0">
              <a:buNone/>
            </a:pPr>
            <a:r>
              <a:rPr lang="ru-RU" sz="2600" b="1" dirty="0">
                <a:solidFill>
                  <a:srgbClr val="002060"/>
                </a:solidFill>
                <a:latin typeface="Constantia" panose="02030602050306030303" pitchFamily="18" charset="0"/>
              </a:rPr>
              <a:t> </a:t>
            </a:r>
            <a:r>
              <a:rPr lang="ru-RU" sz="2600" b="1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   - на </a:t>
            </a:r>
            <a:r>
              <a:rPr lang="ru-RU" sz="2600" b="1" dirty="0">
                <a:solidFill>
                  <a:srgbClr val="002060"/>
                </a:solidFill>
                <a:latin typeface="Constantia" panose="02030602050306030303" pitchFamily="18" charset="0"/>
              </a:rPr>
              <a:t>3-м месте – </a:t>
            </a:r>
            <a:r>
              <a:rPr lang="ru-RU" sz="2600" b="1" dirty="0">
                <a:solidFill>
                  <a:srgbClr val="FF0000"/>
                </a:solidFill>
                <a:latin typeface="Constantia" panose="02030602050306030303" pitchFamily="18" charset="0"/>
              </a:rPr>
              <a:t>Protherm</a:t>
            </a:r>
            <a:r>
              <a:rPr lang="ru-RU" sz="2600" b="1" dirty="0">
                <a:solidFill>
                  <a:srgbClr val="002060"/>
                </a:solidFill>
                <a:latin typeface="Constantia" panose="02030602050306030303" pitchFamily="18" charset="0"/>
              </a:rPr>
              <a:t>-30 TLO (309 руб. 72 коп.).</a:t>
            </a:r>
          </a:p>
          <a:p>
            <a:pPr marL="0" indent="0">
              <a:buNone/>
            </a:pPr>
            <a:r>
              <a:rPr lang="ru-RU" sz="2600" b="1" dirty="0">
                <a:solidFill>
                  <a:srgbClr val="FF0000"/>
                </a:solidFill>
                <a:latin typeface="Constantia" panose="02030602050306030303" pitchFamily="18" charset="0"/>
              </a:rPr>
              <a:t>2</a:t>
            </a:r>
            <a:r>
              <a:rPr lang="ru-RU" sz="2600" b="1" dirty="0" smtClean="0">
                <a:solidFill>
                  <a:srgbClr val="FF0000"/>
                </a:solidFill>
                <a:latin typeface="Constantia" panose="02030602050306030303" pitchFamily="18" charset="0"/>
              </a:rPr>
              <a:t>. </a:t>
            </a:r>
            <a:r>
              <a:rPr lang="ru-RU" sz="2600" b="1" dirty="0">
                <a:solidFill>
                  <a:srgbClr val="002060"/>
                </a:solidFill>
                <a:latin typeface="Constantia" panose="02030602050306030303" pitchFamily="18" charset="0"/>
              </a:rPr>
              <a:t>По наименьшей сумме выплат за использование природного газа за 1 </a:t>
            </a:r>
            <a:r>
              <a:rPr lang="ru-RU" sz="2600" b="1" dirty="0" err="1">
                <a:solidFill>
                  <a:srgbClr val="002060"/>
                </a:solidFill>
                <a:latin typeface="Constantia" panose="02030602050306030303" pitchFamily="18" charset="0"/>
              </a:rPr>
              <a:t>кв.м</a:t>
            </a:r>
            <a:r>
              <a:rPr lang="ru-RU" sz="2600" b="1" dirty="0">
                <a:solidFill>
                  <a:srgbClr val="002060"/>
                </a:solidFill>
                <a:latin typeface="Constantia" panose="02030602050306030303" pitchFamily="18" charset="0"/>
              </a:rPr>
              <a:t>. жилья </a:t>
            </a:r>
            <a:endParaRPr lang="ru-RU" sz="2600" b="1" dirty="0" smtClean="0">
              <a:solidFill>
                <a:srgbClr val="002060"/>
              </a:solidFill>
              <a:latin typeface="Constantia" panose="02030602050306030303" pitchFamily="18" charset="0"/>
            </a:endParaRPr>
          </a:p>
          <a:p>
            <a:pPr marL="0" indent="0">
              <a:buNone/>
            </a:pPr>
            <a:r>
              <a:rPr lang="ru-RU" sz="2600" b="1" dirty="0">
                <a:solidFill>
                  <a:srgbClr val="002060"/>
                </a:solidFill>
                <a:latin typeface="Constantia" panose="02030602050306030303" pitchFamily="18" charset="0"/>
              </a:rPr>
              <a:t> </a:t>
            </a:r>
            <a:r>
              <a:rPr lang="ru-RU" sz="2600" b="1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   - на </a:t>
            </a:r>
            <a:r>
              <a:rPr lang="ru-RU" sz="2600" b="1" dirty="0">
                <a:solidFill>
                  <a:srgbClr val="002060"/>
                </a:solidFill>
                <a:latin typeface="Constantia" panose="02030602050306030303" pitchFamily="18" charset="0"/>
              </a:rPr>
              <a:t>первом месте из отечественных котлов – </a:t>
            </a:r>
            <a:r>
              <a:rPr lang="ru-RU" sz="2600" b="1" dirty="0" err="1">
                <a:solidFill>
                  <a:srgbClr val="FF0000"/>
                </a:solidFill>
                <a:latin typeface="Constantia" panose="02030602050306030303" pitchFamily="18" charset="0"/>
              </a:rPr>
              <a:t>Лемакс</a:t>
            </a:r>
            <a:r>
              <a:rPr lang="ru-RU" sz="2600" b="1" dirty="0">
                <a:solidFill>
                  <a:srgbClr val="002060"/>
                </a:solidFill>
                <a:latin typeface="Constantia" panose="02030602050306030303" pitchFamily="18" charset="0"/>
              </a:rPr>
              <a:t> (317 руб. 65 коп</a:t>
            </a:r>
            <a:r>
              <a:rPr lang="ru-RU" sz="2600" b="1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.)</a:t>
            </a:r>
          </a:p>
          <a:p>
            <a:pPr marL="0" indent="0">
              <a:buNone/>
            </a:pPr>
            <a:r>
              <a:rPr lang="ru-RU" sz="2600" b="1" dirty="0">
                <a:solidFill>
                  <a:srgbClr val="002060"/>
                </a:solidFill>
                <a:latin typeface="Constantia" panose="02030602050306030303" pitchFamily="18" charset="0"/>
              </a:rPr>
              <a:t> </a:t>
            </a:r>
            <a:r>
              <a:rPr lang="ru-RU" sz="2600" b="1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   - </a:t>
            </a:r>
            <a:r>
              <a:rPr lang="ru-RU" sz="2600" b="1" dirty="0">
                <a:solidFill>
                  <a:srgbClr val="002060"/>
                </a:solidFill>
                <a:latin typeface="Constantia" panose="02030602050306030303" pitchFamily="18" charset="0"/>
              </a:rPr>
              <a:t>на 2-м месте - </a:t>
            </a:r>
            <a:r>
              <a:rPr lang="ru-RU" sz="2600" b="1" dirty="0" err="1">
                <a:solidFill>
                  <a:srgbClr val="FF0000"/>
                </a:solidFill>
                <a:latin typeface="Constantia" panose="02030602050306030303" pitchFamily="18" charset="0"/>
              </a:rPr>
              <a:t>Атон</a:t>
            </a:r>
            <a:r>
              <a:rPr lang="ru-RU" sz="2600" b="1" dirty="0">
                <a:solidFill>
                  <a:srgbClr val="002060"/>
                </a:solidFill>
                <a:latin typeface="Constantia" panose="02030602050306030303" pitchFamily="18" charset="0"/>
              </a:rPr>
              <a:t> АОГВ-16 ЕМ (321 руб. 13 коп</a:t>
            </a:r>
            <a:r>
              <a:rPr lang="ru-RU" sz="2600" b="1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.)</a:t>
            </a:r>
          </a:p>
          <a:p>
            <a:pPr marL="0" indent="0">
              <a:buNone/>
            </a:pPr>
            <a:r>
              <a:rPr lang="ru-RU" sz="2600" b="1" dirty="0">
                <a:solidFill>
                  <a:srgbClr val="002060"/>
                </a:solidFill>
                <a:latin typeface="Constantia" panose="02030602050306030303" pitchFamily="18" charset="0"/>
              </a:rPr>
              <a:t> </a:t>
            </a:r>
            <a:r>
              <a:rPr lang="ru-RU" sz="2600" b="1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   -  </a:t>
            </a:r>
            <a:r>
              <a:rPr lang="ru-RU" sz="2600" b="1" dirty="0">
                <a:solidFill>
                  <a:srgbClr val="002060"/>
                </a:solidFill>
                <a:latin typeface="Constantia" panose="02030602050306030303" pitchFamily="18" charset="0"/>
              </a:rPr>
              <a:t>на 3-м месте – </a:t>
            </a:r>
            <a:r>
              <a:rPr lang="ru-RU" sz="2600" b="1" dirty="0">
                <a:solidFill>
                  <a:srgbClr val="FF0000"/>
                </a:solidFill>
                <a:latin typeface="Constantia" panose="02030602050306030303" pitchFamily="18" charset="0"/>
              </a:rPr>
              <a:t>Сигнал</a:t>
            </a:r>
            <a:r>
              <a:rPr lang="ru-RU" sz="2600" b="1" dirty="0">
                <a:solidFill>
                  <a:srgbClr val="002060"/>
                </a:solidFill>
                <a:latin typeface="Constantia" panose="02030602050306030303" pitchFamily="18" charset="0"/>
              </a:rPr>
              <a:t> КОВ-12,5 (321 руб. 25 коп</a:t>
            </a:r>
            <a:r>
              <a:rPr lang="ru-RU" sz="2600" b="1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.).</a:t>
            </a:r>
          </a:p>
          <a:p>
            <a:pPr marL="0" indent="0">
              <a:buNone/>
            </a:pPr>
            <a:r>
              <a:rPr lang="ru-RU" sz="2600" b="1" dirty="0">
                <a:solidFill>
                  <a:srgbClr val="FF0000"/>
                </a:solidFill>
                <a:latin typeface="Constantia" panose="02030602050306030303" pitchFamily="18" charset="0"/>
              </a:rPr>
              <a:t>3</a:t>
            </a:r>
            <a:r>
              <a:rPr lang="ru-RU" sz="2600" b="1" dirty="0" smtClean="0">
                <a:solidFill>
                  <a:srgbClr val="FF0000"/>
                </a:solidFill>
                <a:latin typeface="Constantia" panose="02030602050306030303" pitchFamily="18" charset="0"/>
              </a:rPr>
              <a:t>. </a:t>
            </a:r>
            <a:r>
              <a:rPr lang="ru-RU" sz="2600" b="1" dirty="0">
                <a:solidFill>
                  <a:srgbClr val="002060"/>
                </a:solidFill>
                <a:latin typeface="Constantia" panose="02030602050306030303" pitchFamily="18" charset="0"/>
              </a:rPr>
              <a:t>По данным таблицы сравнительного анализа выплат за использование природного газа за 1 год в рублях  наиболее экономичными можно считать котлы отечественного производства </a:t>
            </a:r>
            <a:r>
              <a:rPr lang="ru-RU" sz="2600" b="1" dirty="0" err="1">
                <a:solidFill>
                  <a:srgbClr val="FF0000"/>
                </a:solidFill>
                <a:latin typeface="Constantia" panose="02030602050306030303" pitchFamily="18" charset="0"/>
              </a:rPr>
              <a:t>Лемакс</a:t>
            </a:r>
            <a:r>
              <a:rPr lang="ru-RU" sz="2600" b="1" dirty="0">
                <a:solidFill>
                  <a:srgbClr val="002060"/>
                </a:solidFill>
                <a:latin typeface="Constantia" panose="02030602050306030303" pitchFamily="18" charset="0"/>
              </a:rPr>
              <a:t>, </a:t>
            </a:r>
            <a:r>
              <a:rPr lang="ru-RU" sz="2600" b="1" dirty="0" err="1">
                <a:solidFill>
                  <a:srgbClr val="FF0000"/>
                </a:solidFill>
                <a:latin typeface="Constantia" panose="02030602050306030303" pitchFamily="18" charset="0"/>
              </a:rPr>
              <a:t>Атон</a:t>
            </a:r>
            <a:r>
              <a:rPr lang="ru-RU" sz="2600" b="1" dirty="0">
                <a:solidFill>
                  <a:srgbClr val="002060"/>
                </a:solidFill>
                <a:latin typeface="Constantia" panose="02030602050306030303" pitchFamily="18" charset="0"/>
              </a:rPr>
              <a:t>, </a:t>
            </a:r>
            <a:r>
              <a:rPr lang="ru-RU" sz="2600" b="1" dirty="0">
                <a:solidFill>
                  <a:srgbClr val="FF0000"/>
                </a:solidFill>
                <a:latin typeface="Constantia" panose="02030602050306030303" pitchFamily="18" charset="0"/>
              </a:rPr>
              <a:t>Сигнал</a:t>
            </a:r>
            <a:r>
              <a:rPr lang="ru-RU" sz="2600" b="1" dirty="0">
                <a:solidFill>
                  <a:srgbClr val="002060"/>
                </a:solidFill>
                <a:latin typeface="Constantia" panose="02030602050306030303" pitchFamily="18" charset="0"/>
              </a:rPr>
              <a:t>.</a:t>
            </a:r>
          </a:p>
          <a:p>
            <a:pPr marL="0" indent="0">
              <a:buNone/>
            </a:pPr>
            <a:r>
              <a:rPr lang="ru-RU" sz="2600" b="1" dirty="0">
                <a:solidFill>
                  <a:srgbClr val="FF0000"/>
                </a:solidFill>
                <a:latin typeface="Constantia" panose="02030602050306030303" pitchFamily="18" charset="0"/>
              </a:rPr>
              <a:t>4</a:t>
            </a:r>
            <a:r>
              <a:rPr lang="ru-RU" sz="2600" b="1" dirty="0" smtClean="0">
                <a:solidFill>
                  <a:srgbClr val="FF0000"/>
                </a:solidFill>
                <a:latin typeface="Constantia" panose="02030602050306030303" pitchFamily="18" charset="0"/>
              </a:rPr>
              <a:t>. </a:t>
            </a:r>
            <a:r>
              <a:rPr lang="ru-RU" sz="2600" b="1" dirty="0">
                <a:solidFill>
                  <a:srgbClr val="002060"/>
                </a:solidFill>
                <a:latin typeface="Constantia" panose="02030602050306030303" pitchFamily="18" charset="0"/>
              </a:rPr>
              <a:t>Цены на котлы импортного производства с мощностью от 23.2 до 41.9 квт. колеблются от 54-х до 135-и тысяч рублей.</a:t>
            </a:r>
          </a:p>
          <a:p>
            <a:pPr marL="0" indent="0">
              <a:buNone/>
            </a:pPr>
            <a:r>
              <a:rPr lang="ru-RU" sz="2600" b="1" dirty="0">
                <a:solidFill>
                  <a:srgbClr val="FF0000"/>
                </a:solidFill>
                <a:latin typeface="Constantia" panose="02030602050306030303" pitchFamily="18" charset="0"/>
              </a:rPr>
              <a:t>5</a:t>
            </a:r>
            <a:r>
              <a:rPr lang="ru-RU" sz="2600" b="1" dirty="0" smtClean="0">
                <a:solidFill>
                  <a:srgbClr val="FF0000"/>
                </a:solidFill>
                <a:latin typeface="Constantia" panose="02030602050306030303" pitchFamily="18" charset="0"/>
              </a:rPr>
              <a:t>. </a:t>
            </a:r>
            <a:r>
              <a:rPr lang="ru-RU" sz="2600" b="1" dirty="0">
                <a:solidFill>
                  <a:srgbClr val="002060"/>
                </a:solidFill>
                <a:latin typeface="Constantia" panose="02030602050306030303" pitchFamily="18" charset="0"/>
              </a:rPr>
              <a:t>Цены за котлы российского производства колеблются от 22-х до 41-й тысячи рублей.</a:t>
            </a:r>
          </a:p>
          <a:p>
            <a:endParaRPr lang="ru-RU" sz="3400" b="1" dirty="0">
              <a:solidFill>
                <a:srgbClr val="002060"/>
              </a:solidFill>
              <a:latin typeface="Constantia" panose="02030602050306030303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771265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462" y="296064"/>
            <a:ext cx="11668534" cy="701464"/>
          </a:xfrm>
        </p:spPr>
        <p:txBody>
          <a:bodyPr>
            <a:normAutofit/>
          </a:bodyPr>
          <a:lstStyle/>
          <a:p>
            <a:pPr algn="ctr"/>
            <a:r>
              <a:rPr lang="ru-RU" sz="1800" dirty="0">
                <a:latin typeface="Constantia" panose="02030602050306030303" pitchFamily="18" charset="0"/>
              </a:rPr>
              <a:t> </a:t>
            </a:r>
            <a:r>
              <a:rPr lang="ru-RU" sz="1800" b="1" dirty="0" smtClean="0">
                <a:solidFill>
                  <a:srgbClr val="FF0000"/>
                </a:solidFill>
                <a:latin typeface="Constantia" panose="02030602050306030303" pitchFamily="18" charset="0"/>
              </a:rPr>
              <a:t>ХОД ИССЛЕДОВАНИЯ</a:t>
            </a:r>
            <a:br>
              <a:rPr lang="ru-RU" sz="1800" b="1" dirty="0" smtClean="0">
                <a:solidFill>
                  <a:srgbClr val="FF0000"/>
                </a:solidFill>
                <a:latin typeface="Constantia" panose="02030602050306030303" pitchFamily="18" charset="0"/>
              </a:rPr>
            </a:br>
            <a:r>
              <a:rPr lang="ru-RU" sz="1800" b="1" dirty="0" smtClean="0">
                <a:solidFill>
                  <a:srgbClr val="FF0000"/>
                </a:solidFill>
                <a:latin typeface="Constantia" panose="02030602050306030303" pitchFamily="18" charset="0"/>
              </a:rPr>
              <a:t>РЕЗУЛЬТАТЫ ДИАГНОСТИЧЕСКИХ ИССЛЕДОВАНИЙ</a:t>
            </a:r>
            <a:endParaRPr lang="ru-RU" sz="1800" b="1" dirty="0">
              <a:solidFill>
                <a:schemeClr val="accent5">
                  <a:lumMod val="50000"/>
                </a:schemeClr>
              </a:solidFill>
              <a:latin typeface="Constantia" panose="02030602050306030303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66594402"/>
              </p:ext>
            </p:extLst>
          </p:nvPr>
        </p:nvGraphicFramePr>
        <p:xfrm>
          <a:off x="401781" y="3257984"/>
          <a:ext cx="3680251" cy="25886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01781" y="1569155"/>
            <a:ext cx="435032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Constantia" panose="02030602050306030303" pitchFamily="18" charset="0"/>
              </a:rPr>
              <a:t>На </a:t>
            </a:r>
            <a:r>
              <a:rPr lang="ru-RU" b="1" dirty="0">
                <a:solidFill>
                  <a:srgbClr val="FF0000"/>
                </a:solidFill>
                <a:latin typeface="Constantia" panose="02030602050306030303" pitchFamily="18" charset="0"/>
              </a:rPr>
              <a:t>I вопрос анкеты </a:t>
            </a:r>
            <a:r>
              <a:rPr lang="ru-RU" b="1" u="sng" dirty="0">
                <a:solidFill>
                  <a:schemeClr val="accent5">
                    <a:lumMod val="50000"/>
                  </a:schemeClr>
                </a:solidFill>
                <a:latin typeface="Constantia" panose="02030602050306030303" pitchFamily="18" charset="0"/>
              </a:rPr>
              <a:t>«Нравится ли Вам, что проведен в селе газ?» 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Constantia" panose="02030602050306030303" pitchFamily="18" charset="0"/>
              </a:rPr>
              <a:t/>
            </a:r>
            <a:br>
              <a:rPr lang="ru-RU" b="1" dirty="0">
                <a:solidFill>
                  <a:schemeClr val="accent5">
                    <a:lumMod val="50000"/>
                  </a:schemeClr>
                </a:solidFill>
                <a:latin typeface="Constantia" panose="02030602050306030303" pitchFamily="18" charset="0"/>
              </a:rPr>
            </a:br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Constantia" panose="02030602050306030303" pitchFamily="18" charset="0"/>
              </a:rPr>
              <a:t>все опрошенные дали положительный ответ-да, нравится. (100%)</a:t>
            </a:r>
          </a:p>
        </p:txBody>
      </p:sp>
      <p:graphicFrame>
        <p:nvGraphicFramePr>
          <p:cNvPr id="6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41668300"/>
              </p:ext>
            </p:extLst>
          </p:nvPr>
        </p:nvGraphicFramePr>
        <p:xfrm>
          <a:off x="4862945" y="2424545"/>
          <a:ext cx="6939848" cy="44334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Заголовок 1"/>
          <p:cNvSpPr txBox="1">
            <a:spLocks/>
          </p:cNvSpPr>
          <p:nvPr/>
        </p:nvSpPr>
        <p:spPr>
          <a:xfrm>
            <a:off x="5231958" y="1468582"/>
            <a:ext cx="4424660" cy="518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ah-RU" sz="20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en-US" sz="20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sah-RU" sz="20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вопрос</a:t>
            </a:r>
            <a:r>
              <a:rPr lang="sah-RU" sz="20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: «</a:t>
            </a:r>
            <a:r>
              <a:rPr lang="sah-RU" sz="2000" b="1" u="sng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Какие преимущества имеет введение газа в вашем доме и в селе?»</a:t>
            </a:r>
            <a:r>
              <a:rPr lang="sah-RU" sz="20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sah-RU" sz="20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sah-RU" sz="20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оптанты дали следующие ответы:</a:t>
            </a:r>
            <a:r>
              <a:rPr lang="ru-RU" sz="20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sah-RU" sz="2000" b="1" i="1" u="sng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Преимущества:</a:t>
            </a:r>
            <a:r>
              <a:rPr lang="ru-RU" sz="2000" b="1" i="1" u="sng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i="1" u="sng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sah-RU" sz="2000" b="1" dirty="0" smtClean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-тепло в доме, постоянная температура.</a:t>
            </a:r>
            <a:r>
              <a:rPr lang="ru-RU" sz="2000" b="1" dirty="0" smtClean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sah-RU" sz="2000" b="1" dirty="0" smtClean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-много свободного времени.</a:t>
            </a:r>
            <a:r>
              <a:rPr lang="ru-RU" sz="2000" b="1" dirty="0" smtClean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sah-RU" sz="2000" b="1" dirty="0" smtClean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-энергонезависимость отопления у котла КСТГ.</a:t>
            </a:r>
            <a:r>
              <a:rPr lang="ru-RU" sz="2000" b="1" dirty="0" smtClean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sah-RU" sz="2000" b="1" dirty="0" smtClean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-сохранение леса.</a:t>
            </a:r>
            <a:r>
              <a:rPr lang="ru-RU" sz="2000" b="1" dirty="0" smtClean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sah-RU" sz="2000" b="1" dirty="0" smtClean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-стало чище в доме, нет пыли.</a:t>
            </a:r>
            <a:r>
              <a:rPr lang="ru-RU" sz="2000" b="1" dirty="0" smtClean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sah-RU" sz="2000" b="1" dirty="0" smtClean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-появление новых рабочих мест.</a:t>
            </a:r>
            <a:r>
              <a:rPr lang="ru-RU" sz="2000" b="1" dirty="0" smtClean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sah-RU" sz="2000" b="1" dirty="0" smtClean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-работа газовых плит не зависит от электричества.</a:t>
            </a:r>
            <a:r>
              <a:rPr lang="ru-RU" sz="2000" b="1" dirty="0" smtClean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sah-RU" sz="2000" b="1" dirty="0" smtClean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-повышение уровня условий жизни всех слоёв населения.</a:t>
            </a:r>
            <a:r>
              <a:rPr lang="ru-RU" sz="2000" b="1" dirty="0" smtClean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sah-RU" sz="2000" b="1" dirty="0" smtClean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-экономия электроэнергии.</a:t>
            </a:r>
            <a:r>
              <a:rPr lang="ru-RU" sz="2000" b="1" dirty="0" smtClean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sah-RU" sz="2000" b="1" dirty="0" smtClean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-экономия финансовых средств.</a:t>
            </a:r>
            <a:r>
              <a:rPr lang="ru-RU" sz="2000" b="1" dirty="0" smtClean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sah-RU" sz="2000" b="1" dirty="0" smtClean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-настенные котлы занимают в доме мало места.</a:t>
            </a:r>
            <a:r>
              <a:rPr lang="ru-RU" sz="2000" b="1" dirty="0" smtClean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sah-RU" sz="2000" b="1" dirty="0" smtClean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-улучшилась экология наслега.</a:t>
            </a:r>
            <a:r>
              <a:rPr lang="ru-RU" sz="2000" b="1" dirty="0" smtClean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sah-RU" sz="2000" b="1" dirty="0" smtClean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-расширение площади дома за счёт сноски печки.</a:t>
            </a:r>
            <a:r>
              <a:rPr lang="ru-RU" b="1" dirty="0" smtClean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ru-RU" b="1" dirty="0" smtClean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sah-RU" b="1" i="1" dirty="0" smtClean="0"/>
              <a:t> 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851824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61181" y="281354"/>
            <a:ext cx="11085341" cy="6260123"/>
          </a:xfrm>
        </p:spPr>
        <p:txBody>
          <a:bodyPr>
            <a:normAutofit fontScale="40000" lnSpcReduction="20000"/>
          </a:bodyPr>
          <a:lstStyle/>
          <a:p>
            <a:pPr marL="0" indent="0" algn="ctr">
              <a:buNone/>
            </a:pPr>
            <a:r>
              <a:rPr lang="ru-RU" sz="4500" b="1" dirty="0">
                <a:solidFill>
                  <a:srgbClr val="002060"/>
                </a:solidFill>
                <a:latin typeface="Constantia" panose="02030602050306030303" pitchFamily="18" charset="0"/>
              </a:rPr>
              <a:t>Отвечая на </a:t>
            </a:r>
            <a:r>
              <a:rPr lang="ru-RU" sz="4500" b="1" dirty="0">
                <a:solidFill>
                  <a:srgbClr val="FF0000"/>
                </a:solidFill>
                <a:latin typeface="Constantia" panose="02030602050306030303" pitchFamily="18" charset="0"/>
              </a:rPr>
              <a:t>III-й вопрос</a:t>
            </a:r>
            <a:r>
              <a:rPr lang="ru-RU" sz="4500" b="1" dirty="0">
                <a:solidFill>
                  <a:srgbClr val="002060"/>
                </a:solidFill>
                <a:latin typeface="Constantia" panose="02030602050306030303" pitchFamily="18" charset="0"/>
              </a:rPr>
              <a:t>, оптанты указали на:</a:t>
            </a:r>
          </a:p>
          <a:p>
            <a:pPr marL="0" indent="0">
              <a:buNone/>
            </a:pPr>
            <a:r>
              <a:rPr lang="ru-RU" sz="4500" b="1" i="1" u="sng" dirty="0">
                <a:solidFill>
                  <a:srgbClr val="C00000"/>
                </a:solidFill>
                <a:latin typeface="Constantia" panose="02030602050306030303" pitchFamily="18" charset="0"/>
              </a:rPr>
              <a:t>Недостатки отечественных котлов:</a:t>
            </a:r>
          </a:p>
          <a:p>
            <a:r>
              <a:rPr lang="ru-RU" sz="4500" b="1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у </a:t>
            </a:r>
            <a:r>
              <a:rPr lang="ru-RU" sz="4500" b="1" dirty="0">
                <a:solidFill>
                  <a:srgbClr val="002060"/>
                </a:solidFill>
                <a:latin typeface="Constantia" panose="02030602050306030303" pitchFamily="18" charset="0"/>
              </a:rPr>
              <a:t>котла КСТГ низкий КПД.</a:t>
            </a:r>
          </a:p>
          <a:p>
            <a:r>
              <a:rPr lang="ru-RU" sz="4500" b="1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оплата </a:t>
            </a:r>
            <a:r>
              <a:rPr lang="ru-RU" sz="4500" b="1" dirty="0">
                <a:solidFill>
                  <a:srgbClr val="002060"/>
                </a:solidFill>
                <a:latin typeface="Constantia" panose="02030602050306030303" pitchFamily="18" charset="0"/>
              </a:rPr>
              <a:t>газа высокая.</a:t>
            </a:r>
          </a:p>
          <a:p>
            <a:r>
              <a:rPr lang="ru-RU" sz="4500" b="1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в </a:t>
            </a:r>
            <a:r>
              <a:rPr lang="ru-RU" sz="4500" b="1" dirty="0">
                <a:solidFill>
                  <a:srgbClr val="002060"/>
                </a:solidFill>
                <a:latin typeface="Constantia" panose="02030602050306030303" pitchFamily="18" charset="0"/>
              </a:rPr>
              <a:t>проведении системы.</a:t>
            </a:r>
          </a:p>
          <a:p>
            <a:r>
              <a:rPr lang="ru-RU" sz="4500" b="1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котлы </a:t>
            </a:r>
            <a:r>
              <a:rPr lang="ru-RU" sz="4500" b="1" dirty="0">
                <a:solidFill>
                  <a:srgbClr val="002060"/>
                </a:solidFill>
                <a:latin typeface="Constantia" panose="02030602050306030303" pitchFamily="18" charset="0"/>
              </a:rPr>
              <a:t>КЧМ, КСТГ занимают в доме много места.</a:t>
            </a:r>
          </a:p>
          <a:p>
            <a:pPr marL="0" indent="0">
              <a:buNone/>
            </a:pPr>
            <a:r>
              <a:rPr lang="ru-RU" sz="4500" b="1" i="1" u="sng" dirty="0" smtClean="0">
                <a:solidFill>
                  <a:srgbClr val="C00000"/>
                </a:solidFill>
                <a:latin typeface="Constantia" panose="02030602050306030303" pitchFamily="18" charset="0"/>
              </a:rPr>
              <a:t>Недостатки </a:t>
            </a:r>
            <a:r>
              <a:rPr lang="ru-RU" sz="4500" b="1" i="1" u="sng" dirty="0">
                <a:solidFill>
                  <a:srgbClr val="C00000"/>
                </a:solidFill>
                <a:latin typeface="Constantia" panose="02030602050306030303" pitchFamily="18" charset="0"/>
              </a:rPr>
              <a:t>импортных котлов:</a:t>
            </a:r>
          </a:p>
          <a:p>
            <a:r>
              <a:rPr lang="ru-RU" sz="4500" b="1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стоимость </a:t>
            </a:r>
            <a:r>
              <a:rPr lang="ru-RU" sz="4500" b="1" dirty="0">
                <a:solidFill>
                  <a:srgbClr val="002060"/>
                </a:solidFill>
                <a:latin typeface="Constantia" panose="02030602050306030303" pitchFamily="18" charset="0"/>
              </a:rPr>
              <a:t>котлов колеблется от </a:t>
            </a:r>
            <a:r>
              <a:rPr lang="ru-RU" sz="4500" b="1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54</a:t>
            </a:r>
            <a:r>
              <a:rPr lang="ru-RU" sz="4500" b="1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-х </a:t>
            </a:r>
            <a:r>
              <a:rPr lang="ru-RU" sz="4500" b="1" dirty="0">
                <a:solidFill>
                  <a:srgbClr val="002060"/>
                </a:solidFill>
                <a:latin typeface="Constantia" panose="02030602050306030303" pitchFamily="18" charset="0"/>
              </a:rPr>
              <a:t>до </a:t>
            </a:r>
            <a:r>
              <a:rPr lang="ru-RU" sz="4500" b="1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135-и</a:t>
            </a:r>
            <a:r>
              <a:rPr lang="ru-RU" sz="4500" b="1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 </a:t>
            </a:r>
            <a:r>
              <a:rPr lang="ru-RU" sz="4500" b="1" dirty="0">
                <a:solidFill>
                  <a:srgbClr val="002060"/>
                </a:solidFill>
                <a:latin typeface="Constantia" panose="02030602050306030303" pitchFamily="18" charset="0"/>
              </a:rPr>
              <a:t>тысяч рублей.</a:t>
            </a:r>
          </a:p>
          <a:p>
            <a:r>
              <a:rPr lang="ru-RU" sz="4500" b="1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цена </a:t>
            </a:r>
            <a:r>
              <a:rPr lang="ru-RU" sz="4500" b="1" dirty="0">
                <a:solidFill>
                  <a:srgbClr val="002060"/>
                </a:solidFill>
                <a:latin typeface="Constantia" panose="02030602050306030303" pitchFamily="18" charset="0"/>
              </a:rPr>
              <a:t>на техническое обслуживание – </a:t>
            </a:r>
            <a:r>
              <a:rPr lang="ru-RU" sz="4500" b="1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4.430 </a:t>
            </a:r>
            <a:r>
              <a:rPr lang="ru-RU" sz="4500" b="1" dirty="0">
                <a:solidFill>
                  <a:srgbClr val="002060"/>
                </a:solidFill>
                <a:latin typeface="Constantia" panose="02030602050306030303" pitchFamily="18" charset="0"/>
              </a:rPr>
              <a:t>руб</a:t>
            </a:r>
            <a:r>
              <a:rPr lang="ru-RU" sz="4500" b="1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. </a:t>
            </a:r>
            <a:r>
              <a:rPr lang="ru-RU" sz="4500" b="1" dirty="0">
                <a:solidFill>
                  <a:srgbClr val="002060"/>
                </a:solidFill>
                <a:latin typeface="Constantia" panose="02030602050306030303" pitchFamily="18" charset="0"/>
              </a:rPr>
              <a:t>на 1 год.</a:t>
            </a:r>
          </a:p>
          <a:p>
            <a:r>
              <a:rPr lang="ru-RU" sz="4500" b="1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высокая </a:t>
            </a:r>
            <a:r>
              <a:rPr lang="ru-RU" sz="4500" b="1" dirty="0">
                <a:solidFill>
                  <a:srgbClr val="002060"/>
                </a:solidFill>
                <a:latin typeface="Constantia" panose="02030602050306030303" pitchFamily="18" charset="0"/>
              </a:rPr>
              <a:t>цена запчастей.</a:t>
            </a:r>
          </a:p>
          <a:p>
            <a:r>
              <a:rPr lang="ru-RU" sz="4500" b="1" dirty="0" err="1" smtClean="0">
                <a:solidFill>
                  <a:srgbClr val="002060"/>
                </a:solidFill>
                <a:latin typeface="Constantia" panose="02030602050306030303" pitchFamily="18" charset="0"/>
              </a:rPr>
              <a:t>энергозависимость</a:t>
            </a:r>
            <a:r>
              <a:rPr lang="ru-RU" sz="4500" b="1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 </a:t>
            </a:r>
            <a:r>
              <a:rPr lang="ru-RU" sz="4500" b="1" dirty="0">
                <a:solidFill>
                  <a:srgbClr val="002060"/>
                </a:solidFill>
                <a:latin typeface="Constantia" panose="02030602050306030303" pitchFamily="18" charset="0"/>
              </a:rPr>
              <a:t>(при отключении электричества отопление котла приостанавливается). </a:t>
            </a:r>
          </a:p>
          <a:p>
            <a:r>
              <a:rPr lang="ru-RU" sz="4500" b="1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постоянное </a:t>
            </a:r>
            <a:r>
              <a:rPr lang="ru-RU" sz="4500" b="1" dirty="0">
                <a:solidFill>
                  <a:srgbClr val="002060"/>
                </a:solidFill>
                <a:latin typeface="Constantia" panose="02030602050306030303" pitchFamily="18" charset="0"/>
              </a:rPr>
              <a:t>включение котла к электросети  приводит к расходованию электроэнергии, хотя в незначительном количестве. </a:t>
            </a:r>
          </a:p>
          <a:p>
            <a:r>
              <a:rPr lang="ru-RU" sz="4500" b="1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наиболее </a:t>
            </a:r>
            <a:r>
              <a:rPr lang="ru-RU" sz="4500" b="1" dirty="0">
                <a:solidFill>
                  <a:srgbClr val="002060"/>
                </a:solidFill>
                <a:latin typeface="Constantia" panose="02030602050306030303" pitchFamily="18" charset="0"/>
              </a:rPr>
              <a:t>высокий процент износа от холода (нормальная температура работы котла до – 20 градусов, при – 40-50 процент изнашиваемости котла повышается).</a:t>
            </a:r>
          </a:p>
          <a:p>
            <a:r>
              <a:rPr lang="ru-RU" sz="4500" b="1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гарантия </a:t>
            </a:r>
            <a:r>
              <a:rPr lang="ru-RU" sz="4500" b="1" dirty="0">
                <a:solidFill>
                  <a:srgbClr val="002060"/>
                </a:solidFill>
                <a:latin typeface="Constantia" panose="02030602050306030303" pitchFamily="18" charset="0"/>
              </a:rPr>
              <a:t>работы импортных котлов – только 5-6 лет, что влечет за собой лишние расходы в семейном бюджете.</a:t>
            </a:r>
          </a:p>
          <a:p>
            <a:r>
              <a:rPr lang="ru-RU" sz="4500" b="1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от </a:t>
            </a:r>
            <a:r>
              <a:rPr lang="ru-RU" sz="4500" b="1" dirty="0">
                <a:solidFill>
                  <a:srgbClr val="002060"/>
                </a:solidFill>
                <a:latin typeface="Constantia" panose="02030602050306030303" pitchFamily="18" charset="0"/>
              </a:rPr>
              <a:t>скачка электроэнергии повышается процент изнашиваемости импортных котлов, электронные платы не выдерживают резких перемен в  напряжении тока  (стоимость платы – от 6-и до 12-и тыс. руб.).</a:t>
            </a:r>
          </a:p>
          <a:p>
            <a:r>
              <a:rPr lang="ru-RU" sz="4500" b="1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частая </a:t>
            </a:r>
            <a:r>
              <a:rPr lang="ru-RU" sz="4500" b="1" dirty="0">
                <a:solidFill>
                  <a:srgbClr val="002060"/>
                </a:solidFill>
                <a:latin typeface="Constantia" panose="02030602050306030303" pitchFamily="18" charset="0"/>
              </a:rPr>
              <a:t>поломка теплообменника от загрязнения воды в емкости, подаваемой в насос.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658287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2707" y="318656"/>
            <a:ext cx="5657984" cy="4308762"/>
          </a:xfrm>
        </p:spPr>
        <p:txBody>
          <a:bodyPr>
            <a:noAutofit/>
          </a:bodyPr>
          <a:lstStyle/>
          <a:p>
            <a:r>
              <a:rPr lang="ru-RU" sz="1800" b="1" dirty="0">
                <a:solidFill>
                  <a:schemeClr val="accent5">
                    <a:lumMod val="50000"/>
                  </a:schemeClr>
                </a:solidFill>
                <a:latin typeface="Constantia" panose="02030602050306030303" pitchFamily="18" charset="0"/>
              </a:rPr>
              <a:t>Анализ ответов на </a:t>
            </a:r>
            <a:r>
              <a:rPr lang="ru-RU" sz="1800" b="1" dirty="0">
                <a:solidFill>
                  <a:srgbClr val="FF0000"/>
                </a:solidFill>
                <a:latin typeface="Constantia" panose="02030602050306030303" pitchFamily="18" charset="0"/>
              </a:rPr>
              <a:t>IV вопрос </a:t>
            </a:r>
            <a:r>
              <a:rPr lang="ru-RU" sz="1800" b="1" u="sng" dirty="0">
                <a:solidFill>
                  <a:schemeClr val="accent5">
                    <a:lumMod val="50000"/>
                  </a:schemeClr>
                </a:solidFill>
                <a:latin typeface="Constantia" panose="02030602050306030303" pitchFamily="18" charset="0"/>
              </a:rPr>
              <a:t>«Каким газовым котлом вы пользуетесь в настоящее время?» </a:t>
            </a:r>
            <a:r>
              <a:rPr lang="ru-RU" sz="1800" b="1" dirty="0">
                <a:solidFill>
                  <a:schemeClr val="accent5">
                    <a:lumMod val="50000"/>
                  </a:schemeClr>
                </a:solidFill>
                <a:latin typeface="Constantia" panose="02030602050306030303" pitchFamily="18" charset="0"/>
              </a:rPr>
              <a:t>показал, что 15 из 28-и (53,5%) опрошенных используют газовый котел отечественного производства КСТГ-20, выданный по субсидии.</a:t>
            </a:r>
            <a:br>
              <a:rPr lang="ru-RU" sz="1800" b="1" dirty="0">
                <a:solidFill>
                  <a:schemeClr val="accent5">
                    <a:lumMod val="50000"/>
                  </a:schemeClr>
                </a:solidFill>
                <a:latin typeface="Constantia" panose="02030602050306030303" pitchFamily="18" charset="0"/>
              </a:rPr>
            </a:br>
            <a:r>
              <a:rPr lang="ru-RU" sz="1800" b="1" dirty="0">
                <a:solidFill>
                  <a:schemeClr val="accent5">
                    <a:lumMod val="50000"/>
                  </a:schemeClr>
                </a:solidFill>
                <a:latin typeface="Constantia" panose="02030602050306030303" pitchFamily="18" charset="0"/>
              </a:rPr>
              <a:t>6 из 28-и (21,4%) используют отечественный газовый котел АТОН.</a:t>
            </a:r>
            <a:br>
              <a:rPr lang="ru-RU" sz="1800" b="1" dirty="0">
                <a:solidFill>
                  <a:schemeClr val="accent5">
                    <a:lumMod val="50000"/>
                  </a:schemeClr>
                </a:solidFill>
                <a:latin typeface="Constantia" panose="02030602050306030303" pitchFamily="18" charset="0"/>
              </a:rPr>
            </a:br>
            <a:r>
              <a:rPr lang="ru-RU" sz="1800" b="1" dirty="0">
                <a:solidFill>
                  <a:schemeClr val="accent5">
                    <a:lumMod val="50000"/>
                  </a:schemeClr>
                </a:solidFill>
                <a:latin typeface="Constantia" panose="02030602050306030303" pitchFamily="18" charset="0"/>
              </a:rPr>
              <a:t>2 из 28-и (7,14) используют газовый котел ОЧАГ.</a:t>
            </a:r>
            <a:br>
              <a:rPr lang="ru-RU" sz="1800" b="1" dirty="0">
                <a:solidFill>
                  <a:schemeClr val="accent5">
                    <a:lumMod val="50000"/>
                  </a:schemeClr>
                </a:solidFill>
                <a:latin typeface="Constantia" panose="02030602050306030303" pitchFamily="18" charset="0"/>
              </a:rPr>
            </a:br>
            <a:r>
              <a:rPr lang="ru-RU" sz="1800" b="1" dirty="0">
                <a:solidFill>
                  <a:schemeClr val="accent5">
                    <a:lumMod val="50000"/>
                  </a:schemeClr>
                </a:solidFill>
                <a:latin typeface="Constantia" panose="02030602050306030303" pitchFamily="18" charset="0"/>
              </a:rPr>
              <a:t>Двое опрошенных из 28-и (7,14%) пользуются импортным газовым котлом  RINNAI.</a:t>
            </a:r>
            <a:br>
              <a:rPr lang="ru-RU" sz="1800" b="1" dirty="0">
                <a:solidFill>
                  <a:schemeClr val="accent5">
                    <a:lumMod val="50000"/>
                  </a:schemeClr>
                </a:solidFill>
                <a:latin typeface="Constantia" panose="02030602050306030303" pitchFamily="18" charset="0"/>
              </a:rPr>
            </a:br>
            <a:r>
              <a:rPr lang="ru-RU" sz="1800" b="1" dirty="0">
                <a:solidFill>
                  <a:schemeClr val="accent5">
                    <a:lumMod val="50000"/>
                  </a:schemeClr>
                </a:solidFill>
                <a:latin typeface="Constantia" panose="02030602050306030303" pitchFamily="18" charset="0"/>
              </a:rPr>
              <a:t>Один из 28-и (3,57%) пользуется импортным газовым котлом  BAXI.</a:t>
            </a:r>
            <a:br>
              <a:rPr lang="ru-RU" sz="1800" b="1" dirty="0">
                <a:solidFill>
                  <a:schemeClr val="accent5">
                    <a:lumMod val="50000"/>
                  </a:schemeClr>
                </a:solidFill>
                <a:latin typeface="Constantia" panose="02030602050306030303" pitchFamily="18" charset="0"/>
              </a:rPr>
            </a:br>
            <a:r>
              <a:rPr lang="ru-RU" sz="1800" b="1" dirty="0">
                <a:solidFill>
                  <a:schemeClr val="accent5">
                    <a:lumMod val="50000"/>
                  </a:schemeClr>
                </a:solidFill>
                <a:latin typeface="Constantia" panose="02030602050306030303" pitchFamily="18" charset="0"/>
              </a:rPr>
              <a:t> Двое (7,14%) пользуются импортным котлом Ново-Флорида.</a:t>
            </a:r>
            <a:r>
              <a:rPr lang="ru-RU" sz="1800" dirty="0"/>
              <a:t/>
            </a:r>
            <a:br>
              <a:rPr lang="ru-RU" sz="1800" dirty="0"/>
            </a:br>
            <a:endParaRPr lang="ru-RU" sz="1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7398" y="4281056"/>
            <a:ext cx="4872810" cy="239683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649176" y="318656"/>
            <a:ext cx="519646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b="1" dirty="0">
                <a:solidFill>
                  <a:schemeClr val="accent5">
                    <a:lumMod val="50000"/>
                  </a:schemeClr>
                </a:solidFill>
                <a:latin typeface="Constantia" panose="02030602050306030303" pitchFamily="18" charset="0"/>
              </a:rPr>
              <a:t>Анализ ответов оппонентов на </a:t>
            </a:r>
            <a:r>
              <a:rPr lang="ru-RU" sz="1500" b="1" dirty="0">
                <a:solidFill>
                  <a:srgbClr val="FF0000"/>
                </a:solidFill>
                <a:latin typeface="Constantia" panose="02030602050306030303" pitchFamily="18" charset="0"/>
              </a:rPr>
              <a:t>V вопрос </a:t>
            </a:r>
            <a:r>
              <a:rPr lang="ru-RU" sz="1500" b="1" dirty="0">
                <a:solidFill>
                  <a:schemeClr val="accent5">
                    <a:lumMod val="50000"/>
                  </a:schemeClr>
                </a:solidFill>
                <a:latin typeface="Constantia" panose="02030602050306030303" pitchFamily="18" charset="0"/>
              </a:rPr>
              <a:t>анкеты </a:t>
            </a:r>
            <a:r>
              <a:rPr lang="ru-RU" sz="1500" b="1" u="sng" dirty="0">
                <a:solidFill>
                  <a:schemeClr val="accent5">
                    <a:lumMod val="50000"/>
                  </a:schemeClr>
                </a:solidFill>
                <a:latin typeface="Constantia" panose="02030602050306030303" pitchFamily="18" charset="0"/>
              </a:rPr>
              <a:t>«Довольны ли вы своим газовым котлом? Хотите ли заменить его другим, каким и почему</a:t>
            </a:r>
            <a:r>
              <a:rPr lang="ru-RU" sz="1500" b="1" u="sng" dirty="0" smtClean="0">
                <a:solidFill>
                  <a:schemeClr val="accent5">
                    <a:lumMod val="50000"/>
                  </a:schemeClr>
                </a:solidFill>
                <a:latin typeface="Constantia" panose="02030602050306030303" pitchFamily="18" charset="0"/>
              </a:rPr>
              <a:t>?» </a:t>
            </a:r>
            <a:r>
              <a:rPr lang="ru-RU" sz="1500" b="1" dirty="0">
                <a:solidFill>
                  <a:schemeClr val="accent5">
                    <a:lumMod val="50000"/>
                  </a:schemeClr>
                </a:solidFill>
                <a:latin typeface="Constantia" panose="02030602050306030303" pitchFamily="18" charset="0"/>
              </a:rPr>
              <a:t>показал,  что из 28-и клиентов-потребителей газа 22 человека (78,5%) довольны своими газовыми котлами, заменить не хотят, а  6 человек (21,4%) хотят заменить котлы на импортные, более экономичные и современные. Основной из причин решения заменить котлы КСТГ на импортные является экономичность последних и в какой-то мере то, что импортные настенные котлы занимают в доме мало места, нет необходимости в </a:t>
            </a:r>
            <a:r>
              <a:rPr lang="ru-RU" sz="1500" b="1" dirty="0" err="1">
                <a:solidFill>
                  <a:schemeClr val="accent5">
                    <a:lumMod val="50000"/>
                  </a:schemeClr>
                </a:solidFill>
                <a:latin typeface="Constantia" panose="02030602050306030303" pitchFamily="18" charset="0"/>
              </a:rPr>
              <a:t>пристрое</a:t>
            </a:r>
            <a:r>
              <a:rPr lang="ru-RU" sz="1500" b="1" dirty="0">
                <a:solidFill>
                  <a:schemeClr val="accent5">
                    <a:lumMod val="50000"/>
                  </a:schemeClr>
                </a:solidFill>
                <a:latin typeface="Constantia" panose="02030602050306030303" pitchFamily="18" charset="0"/>
              </a:rPr>
              <a:t> к дому. А также один из опрошенных считает свой котел КСТГ-20 очень шумным и не практичным на зимний период. Что насчет импортных: один житель с импортным газовым котлом RINNAI не довольствуется тем, что котел ломается очень часто, прекращает работать при отключении электричества. </a:t>
            </a:r>
            <a:r>
              <a:rPr lang="ru-RU" sz="1500" dirty="0"/>
              <a:t/>
            </a:r>
            <a:br>
              <a:rPr lang="ru-RU" sz="1500" dirty="0"/>
            </a:br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Constantia" panose="02030602050306030303" pitchFamily="18" charset="0"/>
              </a:rPr>
              <a:t/>
            </a:r>
            <a:br>
              <a:rPr lang="ru-RU" b="1" dirty="0">
                <a:solidFill>
                  <a:schemeClr val="accent5">
                    <a:lumMod val="50000"/>
                  </a:schemeClr>
                </a:solidFill>
                <a:latin typeface="Constantia" panose="02030602050306030303" pitchFamily="18" charset="0"/>
              </a:rPr>
            </a:br>
            <a:endParaRPr lang="ru-RU" b="1" dirty="0">
              <a:solidFill>
                <a:schemeClr val="accent5">
                  <a:lumMod val="50000"/>
                </a:schemeClr>
              </a:solidFill>
              <a:latin typeface="Constantia" panose="02030602050306030303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9176" y="4627418"/>
            <a:ext cx="5319991" cy="1808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4773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6673" y="405643"/>
            <a:ext cx="10515600" cy="2939460"/>
          </a:xfrm>
        </p:spPr>
        <p:txBody>
          <a:bodyPr>
            <a:noAutofit/>
          </a:bodyPr>
          <a:lstStyle/>
          <a:p>
            <a:r>
              <a:rPr lang="ru-RU" sz="2000" b="1" dirty="0">
                <a:solidFill>
                  <a:srgbClr val="FF0000"/>
                </a:solidFill>
                <a:latin typeface="Constantia" panose="02030602050306030303" pitchFamily="18" charset="0"/>
              </a:rPr>
              <a:t>VI </a:t>
            </a:r>
            <a:r>
              <a:rPr lang="ru-RU" sz="2000" b="1" dirty="0" smtClean="0">
                <a:solidFill>
                  <a:srgbClr val="FF0000"/>
                </a:solidFill>
                <a:latin typeface="Constantia" panose="02030602050306030303" pitchFamily="18" charset="0"/>
              </a:rPr>
              <a:t>вопрос</a:t>
            </a:r>
            <a:r>
              <a:rPr lang="ru-RU" sz="2000" b="1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 </a:t>
            </a:r>
            <a:r>
              <a:rPr lang="ru-RU" sz="2000" b="1" u="sng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«Сколько </a:t>
            </a:r>
            <a:r>
              <a:rPr lang="ru-RU" sz="2000" b="1" u="sng" dirty="0">
                <a:solidFill>
                  <a:srgbClr val="002060"/>
                </a:solidFill>
                <a:latin typeface="Constantia" panose="02030602050306030303" pitchFamily="18" charset="0"/>
              </a:rPr>
              <a:t>рублей вы платите за газ в один год (примерно с сентября по апрель</a:t>
            </a:r>
            <a:r>
              <a:rPr lang="ru-RU" sz="2000" b="1" u="sng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)?»</a:t>
            </a:r>
            <a:r>
              <a:rPr lang="ru-RU" sz="2000" b="1" dirty="0">
                <a:solidFill>
                  <a:srgbClr val="002060"/>
                </a:solidFill>
                <a:latin typeface="Constantia" panose="02030602050306030303" pitchFamily="18" charset="0"/>
              </a:rPr>
              <a:t/>
            </a:r>
            <a:br>
              <a:rPr lang="ru-RU" sz="2000" b="1" dirty="0">
                <a:solidFill>
                  <a:srgbClr val="002060"/>
                </a:solidFill>
                <a:latin typeface="Constantia" panose="02030602050306030303" pitchFamily="18" charset="0"/>
              </a:rPr>
            </a:br>
            <a:r>
              <a:rPr lang="ru-RU" sz="2000" b="1" dirty="0">
                <a:solidFill>
                  <a:srgbClr val="002060"/>
                </a:solidFill>
                <a:latin typeface="Constantia" panose="02030602050306030303" pitchFamily="18" charset="0"/>
              </a:rPr>
              <a:t>До 20 тыс. рублей – 10 чел. (35,7%) - 2 отечественных (</a:t>
            </a:r>
            <a:r>
              <a:rPr lang="ru-RU" sz="2000" b="1" dirty="0" err="1">
                <a:solidFill>
                  <a:srgbClr val="002060"/>
                </a:solidFill>
                <a:latin typeface="Constantia" panose="02030602050306030303" pitchFamily="18" charset="0"/>
              </a:rPr>
              <a:t>Атон</a:t>
            </a:r>
            <a:r>
              <a:rPr lang="ru-RU" sz="2000" b="1" dirty="0">
                <a:solidFill>
                  <a:srgbClr val="002060"/>
                </a:solidFill>
                <a:latin typeface="Constantia" panose="02030602050306030303" pitchFamily="18" charset="0"/>
              </a:rPr>
              <a:t>),  8 импортных.</a:t>
            </a:r>
            <a:br>
              <a:rPr lang="ru-RU" sz="2000" b="1" dirty="0">
                <a:solidFill>
                  <a:srgbClr val="002060"/>
                </a:solidFill>
                <a:latin typeface="Constantia" panose="02030602050306030303" pitchFamily="18" charset="0"/>
              </a:rPr>
            </a:br>
            <a:r>
              <a:rPr lang="ru-RU" sz="2000" b="1" dirty="0">
                <a:solidFill>
                  <a:srgbClr val="002060"/>
                </a:solidFill>
                <a:latin typeface="Constantia" panose="02030602050306030303" pitchFamily="18" charset="0"/>
              </a:rPr>
              <a:t>От 20-и до 30 тыс. рублей - 11 чел. (57,1%) - 4 отечественных (КСТГ-20), 7 отечественных (</a:t>
            </a:r>
            <a:r>
              <a:rPr lang="ru-RU" sz="2000" b="1" dirty="0" err="1">
                <a:solidFill>
                  <a:srgbClr val="002060"/>
                </a:solidFill>
                <a:latin typeface="Constantia" panose="02030602050306030303" pitchFamily="18" charset="0"/>
              </a:rPr>
              <a:t>Лемакс</a:t>
            </a:r>
            <a:r>
              <a:rPr lang="ru-RU" sz="2000" b="1" dirty="0">
                <a:solidFill>
                  <a:srgbClr val="002060"/>
                </a:solidFill>
                <a:latin typeface="Constantia" panose="02030602050306030303" pitchFamily="18" charset="0"/>
              </a:rPr>
              <a:t>, </a:t>
            </a:r>
            <a:r>
              <a:rPr lang="ru-RU" sz="2000" b="1" dirty="0" err="1">
                <a:solidFill>
                  <a:srgbClr val="002060"/>
                </a:solidFill>
                <a:latin typeface="Constantia" panose="02030602050306030303" pitchFamily="18" charset="0"/>
              </a:rPr>
              <a:t>Атон</a:t>
            </a:r>
            <a:r>
              <a:rPr lang="ru-RU" sz="2000" b="1" dirty="0">
                <a:solidFill>
                  <a:srgbClr val="002060"/>
                </a:solidFill>
                <a:latin typeface="Constantia" panose="02030602050306030303" pitchFamily="18" charset="0"/>
              </a:rPr>
              <a:t> и Сигнал).</a:t>
            </a:r>
            <a:br>
              <a:rPr lang="ru-RU" sz="2000" b="1" dirty="0">
                <a:solidFill>
                  <a:srgbClr val="002060"/>
                </a:solidFill>
                <a:latin typeface="Constantia" panose="02030602050306030303" pitchFamily="18" charset="0"/>
              </a:rPr>
            </a:br>
            <a:r>
              <a:rPr lang="ru-RU" sz="2000" b="1" dirty="0">
                <a:solidFill>
                  <a:srgbClr val="002060"/>
                </a:solidFill>
                <a:latin typeface="Constantia" panose="02030602050306030303" pitchFamily="18" charset="0"/>
              </a:rPr>
              <a:t>От 30-и до 40 тыс. рублей -  7 чел. (7, 14%) – 7 отечественных (КСТГ-20).</a:t>
            </a:r>
            <a:br>
              <a:rPr lang="ru-RU" sz="2000" b="1" dirty="0">
                <a:solidFill>
                  <a:srgbClr val="002060"/>
                </a:solidFill>
                <a:latin typeface="Constantia" panose="02030602050306030303" pitchFamily="18" charset="0"/>
              </a:rPr>
            </a:br>
            <a:r>
              <a:rPr lang="ru-RU" sz="2000" b="1" dirty="0">
                <a:solidFill>
                  <a:srgbClr val="002060"/>
                </a:solidFill>
                <a:latin typeface="Constantia" panose="02030602050306030303" pitchFamily="18" charset="0"/>
              </a:rPr>
              <a:t>По ответам на 6-й вопрос видно, что наиболее экономичными являются отечественные котлы </a:t>
            </a:r>
            <a:r>
              <a:rPr lang="ru-RU" sz="2000" b="1" dirty="0" err="1">
                <a:solidFill>
                  <a:srgbClr val="002060"/>
                </a:solidFill>
                <a:latin typeface="Constantia" panose="02030602050306030303" pitchFamily="18" charset="0"/>
              </a:rPr>
              <a:t>Атон</a:t>
            </a:r>
            <a:r>
              <a:rPr lang="ru-RU" sz="2000" b="1" dirty="0">
                <a:solidFill>
                  <a:srgbClr val="002060"/>
                </a:solidFill>
                <a:latin typeface="Constantia" panose="02030602050306030303" pitchFamily="18" charset="0"/>
              </a:rPr>
              <a:t>, </a:t>
            </a:r>
            <a:r>
              <a:rPr lang="ru-RU" sz="2000" b="1" dirty="0" err="1">
                <a:solidFill>
                  <a:srgbClr val="002060"/>
                </a:solidFill>
                <a:latin typeface="Constantia" panose="02030602050306030303" pitchFamily="18" charset="0"/>
              </a:rPr>
              <a:t>Лемакс</a:t>
            </a:r>
            <a:r>
              <a:rPr lang="ru-RU" sz="2000" b="1" dirty="0">
                <a:solidFill>
                  <a:srgbClr val="002060"/>
                </a:solidFill>
                <a:latin typeface="Constantia" panose="02030602050306030303" pitchFamily="18" charset="0"/>
              </a:rPr>
              <a:t>, Сигнал и импортные котлы.</a:t>
            </a:r>
            <a:br>
              <a:rPr lang="ru-RU" sz="2000" b="1" dirty="0">
                <a:solidFill>
                  <a:srgbClr val="002060"/>
                </a:solidFill>
                <a:latin typeface="Constantia" panose="02030602050306030303" pitchFamily="18" charset="0"/>
              </a:rPr>
            </a:br>
            <a:endParaRPr lang="ru-RU" sz="2000" b="1" dirty="0">
              <a:solidFill>
                <a:srgbClr val="002060"/>
              </a:solidFill>
              <a:latin typeface="Constantia" panose="02030602050306030303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21174" y="3024555"/>
            <a:ext cx="9878987" cy="3396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1214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52054" y="627953"/>
            <a:ext cx="10515600" cy="5897538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ru-RU" sz="3400" b="1" dirty="0">
                <a:solidFill>
                  <a:srgbClr val="FF0000"/>
                </a:solidFill>
                <a:latin typeface="Constantia" panose="02030602050306030303" pitchFamily="18" charset="0"/>
              </a:rPr>
              <a:t>Заключение:</a:t>
            </a:r>
          </a:p>
          <a:p>
            <a:pPr marL="0" indent="0">
              <a:buNone/>
            </a:pPr>
            <a:r>
              <a:rPr lang="ru-RU" sz="3400" b="1" dirty="0" smtClean="0">
                <a:solidFill>
                  <a:schemeClr val="accent5">
                    <a:lumMod val="50000"/>
                  </a:schemeClr>
                </a:solidFill>
                <a:latin typeface="Constantia" panose="02030602050306030303" pitchFamily="18" charset="0"/>
              </a:rPr>
              <a:t>По </a:t>
            </a:r>
            <a:r>
              <a:rPr lang="ru-RU" sz="3400" b="1" dirty="0">
                <a:solidFill>
                  <a:schemeClr val="accent5">
                    <a:lumMod val="50000"/>
                  </a:schemeClr>
                </a:solidFill>
                <a:latin typeface="Constantia" panose="02030602050306030303" pitchFamily="18" charset="0"/>
              </a:rPr>
              <a:t>итогам сравнения суммы выплат за использование природного газа в 1 отопительный сезон экономичными являются импортные котлы марок </a:t>
            </a:r>
            <a:r>
              <a:rPr lang="ru-RU" sz="3400" b="1" dirty="0" err="1">
                <a:solidFill>
                  <a:schemeClr val="accent5">
                    <a:lumMod val="50000"/>
                  </a:schemeClr>
                </a:solidFill>
                <a:latin typeface="Constantia" panose="02030602050306030303" pitchFamily="18" charset="0"/>
              </a:rPr>
              <a:t>Rinnai</a:t>
            </a:r>
            <a:r>
              <a:rPr lang="ru-RU" sz="3400" b="1" dirty="0">
                <a:solidFill>
                  <a:schemeClr val="accent5">
                    <a:lumMod val="50000"/>
                  </a:schemeClr>
                </a:solidFill>
                <a:latin typeface="Constantia" panose="02030602050306030303" pitchFamily="18" charset="0"/>
              </a:rPr>
              <a:t> (Южная Корея). Но в условиях сельской местности практичными являются газовые котлы отечественного производства, т.к. недостатков у импортных котлов больше в 2 раза. Из отечественных наиболее экономичными являются газовые котлы </a:t>
            </a:r>
            <a:r>
              <a:rPr lang="ru-RU" sz="3400" b="1" dirty="0">
                <a:solidFill>
                  <a:srgbClr val="FF0000"/>
                </a:solidFill>
                <a:latin typeface="Constantia" panose="02030602050306030303" pitchFamily="18" charset="0"/>
              </a:rPr>
              <a:t>– </a:t>
            </a:r>
            <a:r>
              <a:rPr lang="ru-RU" sz="3400" b="1" dirty="0" err="1">
                <a:solidFill>
                  <a:srgbClr val="FF0000"/>
                </a:solidFill>
                <a:latin typeface="Constantia" panose="02030602050306030303" pitchFamily="18" charset="0"/>
              </a:rPr>
              <a:t>Атон</a:t>
            </a:r>
            <a:r>
              <a:rPr lang="ru-RU" sz="3400" b="1" dirty="0">
                <a:solidFill>
                  <a:srgbClr val="FF0000"/>
                </a:solidFill>
                <a:latin typeface="Constantia" panose="02030602050306030303" pitchFamily="18" charset="0"/>
              </a:rPr>
              <a:t> </a:t>
            </a:r>
            <a:r>
              <a:rPr lang="ru-RU" sz="3400" b="1" dirty="0">
                <a:solidFill>
                  <a:schemeClr val="accent5">
                    <a:lumMod val="50000"/>
                  </a:schemeClr>
                </a:solidFill>
                <a:latin typeface="Constantia" panose="02030602050306030303" pitchFamily="18" charset="0"/>
              </a:rPr>
              <a:t>и </a:t>
            </a:r>
            <a:r>
              <a:rPr lang="ru-RU" sz="3400" b="1" dirty="0" err="1">
                <a:solidFill>
                  <a:srgbClr val="FF0000"/>
                </a:solidFill>
                <a:latin typeface="Constantia" panose="02030602050306030303" pitchFamily="18" charset="0"/>
              </a:rPr>
              <a:t>Lemax</a:t>
            </a:r>
            <a:r>
              <a:rPr lang="ru-RU" sz="3400" b="1" dirty="0">
                <a:solidFill>
                  <a:schemeClr val="accent5">
                    <a:lumMod val="50000"/>
                  </a:schemeClr>
                </a:solidFill>
                <a:latin typeface="Constantia" panose="02030602050306030303" pitchFamily="18" charset="0"/>
              </a:rPr>
              <a:t>.</a:t>
            </a:r>
          </a:p>
          <a:p>
            <a:endParaRPr lang="ru-RU" sz="3400" b="1" dirty="0">
              <a:solidFill>
                <a:schemeClr val="accent5">
                  <a:lumMod val="50000"/>
                </a:schemeClr>
              </a:solidFill>
              <a:latin typeface="Constantia" panose="02030602050306030303" pitchFamily="18" charset="0"/>
            </a:endParaRPr>
          </a:p>
          <a:p>
            <a:pPr marL="0" indent="0" algn="ctr">
              <a:buNone/>
            </a:pPr>
            <a:r>
              <a:rPr lang="ru-RU" sz="3400" b="1" dirty="0" smtClean="0">
                <a:solidFill>
                  <a:srgbClr val="FF0000"/>
                </a:solidFill>
                <a:latin typeface="Constantia" panose="02030602050306030303" pitchFamily="18" charset="0"/>
              </a:rPr>
              <a:t>Рекомендации:</a:t>
            </a:r>
          </a:p>
          <a:p>
            <a:r>
              <a:rPr lang="ru-RU" sz="3400" b="1" dirty="0" smtClean="0">
                <a:solidFill>
                  <a:schemeClr val="accent5">
                    <a:lumMod val="50000"/>
                  </a:schemeClr>
                </a:solidFill>
                <a:latin typeface="Constantia" panose="02030602050306030303" pitchFamily="18" charset="0"/>
              </a:rPr>
              <a:t>Если </a:t>
            </a:r>
            <a:r>
              <a:rPr lang="ru-RU" sz="3400" b="1" dirty="0">
                <a:solidFill>
                  <a:schemeClr val="accent5">
                    <a:lumMod val="50000"/>
                  </a:schemeClr>
                </a:solidFill>
                <a:latin typeface="Constantia" panose="02030602050306030303" pitchFamily="18" charset="0"/>
              </a:rPr>
              <a:t>хотите сэкономить бюджет семьи, устанавливайте в частных домах или квартирах напольные отечественные котлы </a:t>
            </a:r>
            <a:r>
              <a:rPr lang="ru-RU" sz="3400" b="1" dirty="0" err="1">
                <a:solidFill>
                  <a:schemeClr val="accent5">
                    <a:lumMod val="50000"/>
                  </a:schemeClr>
                </a:solidFill>
                <a:latin typeface="Constantia" panose="02030602050306030303" pitchFamily="18" charset="0"/>
              </a:rPr>
              <a:t>Атон</a:t>
            </a:r>
            <a:r>
              <a:rPr lang="ru-RU" sz="3400" b="1" dirty="0">
                <a:solidFill>
                  <a:schemeClr val="accent5">
                    <a:lumMod val="50000"/>
                  </a:schemeClr>
                </a:solidFill>
                <a:latin typeface="Constantia" panose="02030602050306030303" pitchFamily="18" charset="0"/>
              </a:rPr>
              <a:t> и </a:t>
            </a:r>
            <a:r>
              <a:rPr lang="ru-RU" sz="3400" b="1" dirty="0" err="1">
                <a:solidFill>
                  <a:schemeClr val="accent5">
                    <a:lumMod val="50000"/>
                  </a:schemeClr>
                </a:solidFill>
                <a:latin typeface="Constantia" panose="02030602050306030303" pitchFamily="18" charset="0"/>
              </a:rPr>
              <a:t>Lemax</a:t>
            </a:r>
            <a:r>
              <a:rPr lang="ru-RU" sz="3400" b="1" dirty="0">
                <a:solidFill>
                  <a:schemeClr val="accent5">
                    <a:lumMod val="50000"/>
                  </a:schemeClr>
                </a:solidFill>
                <a:latin typeface="Constantia" panose="02030602050306030303" pitchFamily="18" charset="0"/>
              </a:rPr>
              <a:t>. Они- самые экономичные из отечественных и </a:t>
            </a:r>
            <a:r>
              <a:rPr lang="ru-RU" sz="3400" b="1" dirty="0" smtClean="0">
                <a:solidFill>
                  <a:schemeClr val="accent5">
                    <a:lumMod val="50000"/>
                  </a:schemeClr>
                </a:solidFill>
                <a:latin typeface="Constantia" panose="02030602050306030303" pitchFamily="18" charset="0"/>
              </a:rPr>
              <a:t>энергонезависимые.</a:t>
            </a:r>
          </a:p>
          <a:p>
            <a:r>
              <a:rPr lang="ru-RU" sz="3400" b="1" dirty="0" smtClean="0">
                <a:solidFill>
                  <a:schemeClr val="accent5">
                    <a:lumMod val="50000"/>
                  </a:schemeClr>
                </a:solidFill>
                <a:latin typeface="Constantia" panose="02030602050306030303" pitchFamily="18" charset="0"/>
              </a:rPr>
              <a:t>Расход </a:t>
            </a:r>
            <a:r>
              <a:rPr lang="ru-RU" sz="3400" b="1" dirty="0">
                <a:solidFill>
                  <a:schemeClr val="accent5">
                    <a:lumMod val="50000"/>
                  </a:schemeClr>
                </a:solidFill>
                <a:latin typeface="Constantia" panose="02030602050306030303" pitchFamily="18" charset="0"/>
              </a:rPr>
              <a:t>потребления газа можно еще сократить за счёт качественного утепления дома </a:t>
            </a:r>
            <a:r>
              <a:rPr lang="ru-RU" sz="3400" b="1" dirty="0" smtClean="0">
                <a:solidFill>
                  <a:schemeClr val="accent5">
                    <a:lumMod val="50000"/>
                  </a:schemeClr>
                </a:solidFill>
                <a:latin typeface="Constantia" panose="02030602050306030303" pitchFamily="18" charset="0"/>
              </a:rPr>
              <a:t>(</a:t>
            </a:r>
            <a:r>
              <a:rPr lang="sah-RU" sz="3400" b="1" dirty="0">
                <a:solidFill>
                  <a:schemeClr val="accent5">
                    <a:lumMod val="50000"/>
                  </a:schemeClr>
                </a:solidFill>
                <a:latin typeface="Constantia" panose="02030602050306030303" pitchFamily="18" charset="0"/>
              </a:rPr>
              <a:t>установка стеклопакета, использование таких материалов, как базальт, изовер, изоспан, пенополистирол</a:t>
            </a:r>
            <a:r>
              <a:rPr lang="ru-RU" sz="3400" b="1" dirty="0">
                <a:solidFill>
                  <a:schemeClr val="accent5">
                    <a:lumMod val="50000"/>
                  </a:schemeClr>
                </a:solidFill>
                <a:latin typeface="Constantia" panose="02030602050306030303" pitchFamily="18" charset="0"/>
              </a:rPr>
              <a:t>, </a:t>
            </a:r>
            <a:r>
              <a:rPr lang="ru-RU" sz="3400" b="1" dirty="0" err="1">
                <a:solidFill>
                  <a:schemeClr val="accent5">
                    <a:lumMod val="50000"/>
                  </a:schemeClr>
                </a:solidFill>
                <a:latin typeface="Constantia" panose="02030602050306030303" pitchFamily="18" charset="0"/>
              </a:rPr>
              <a:t>эковата</a:t>
            </a:r>
            <a:r>
              <a:rPr lang="ru-RU" sz="3400" b="1" dirty="0">
                <a:solidFill>
                  <a:schemeClr val="accent5">
                    <a:lumMod val="50000"/>
                  </a:schemeClr>
                </a:solidFill>
                <a:latin typeface="Constantia" panose="02030602050306030303" pitchFamily="18" charset="0"/>
              </a:rPr>
              <a:t>, </a:t>
            </a:r>
            <a:r>
              <a:rPr lang="ru-RU" sz="3400" b="1" dirty="0" err="1">
                <a:solidFill>
                  <a:schemeClr val="accent5">
                    <a:lumMod val="50000"/>
                  </a:schemeClr>
                </a:solidFill>
                <a:latin typeface="Constantia" panose="02030602050306030303" pitchFamily="18" charset="0"/>
              </a:rPr>
              <a:t>полинор</a:t>
            </a:r>
            <a:r>
              <a:rPr lang="ru-RU" sz="3400" b="1" dirty="0">
                <a:solidFill>
                  <a:schemeClr val="accent5">
                    <a:lumMod val="50000"/>
                  </a:schemeClr>
                </a:solidFill>
                <a:latin typeface="Constantia" panose="02030602050306030303" pitchFamily="18" charset="0"/>
              </a:rPr>
              <a:t>, керамзит, опилки и </a:t>
            </a:r>
            <a:r>
              <a:rPr lang="ru-RU" sz="3400" b="1" dirty="0" smtClean="0">
                <a:solidFill>
                  <a:schemeClr val="accent5">
                    <a:lumMod val="50000"/>
                  </a:schemeClr>
                </a:solidFill>
                <a:latin typeface="Constantia" panose="02030602050306030303" pitchFamily="18" charset="0"/>
              </a:rPr>
              <a:t>чернозем</a:t>
            </a:r>
            <a:r>
              <a:rPr lang="sah-RU" sz="3400" b="1" dirty="0" smtClean="0">
                <a:solidFill>
                  <a:schemeClr val="accent5">
                    <a:lumMod val="50000"/>
                  </a:schemeClr>
                </a:solidFill>
                <a:latin typeface="Constantia" panose="02030602050306030303" pitchFamily="18" charset="0"/>
              </a:rPr>
              <a:t>).</a:t>
            </a:r>
            <a:endParaRPr lang="ru-RU" sz="3400" b="1" dirty="0">
              <a:solidFill>
                <a:schemeClr val="accent5">
                  <a:lumMod val="50000"/>
                </a:schemeClr>
              </a:solidFill>
              <a:latin typeface="Constantia" panose="02030602050306030303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848468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2268" y="589796"/>
            <a:ext cx="10515600" cy="864505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Constantia" panose="02030602050306030303" pitchFamily="18" charset="0"/>
              </a:rPr>
              <a:t>СТРУКТУРА ИССЛЕДОВАТЕЛЬСКОЙ РАБОТЫ:</a:t>
            </a:r>
            <a:endParaRPr lang="ru-RU" sz="2800" b="1" dirty="0">
              <a:solidFill>
                <a:srgbClr val="FF0000"/>
              </a:solidFill>
              <a:latin typeface="Constantia" panose="02030602050306030303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52268" y="1767222"/>
            <a:ext cx="10515600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1 этап (подготовительный)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 – изучение научной литературы, материала по теме исследования, ознакомление с методами и методиками исследования.</a:t>
            </a:r>
          </a:p>
          <a:p>
            <a:pPr marL="0" indent="0">
              <a:buNone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2 этап (сбор материала) –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проведение выборки материала исследования, проведение опроса, анкетирования, изучение статистического материала, сравнительный анализ, обобщение материала. </a:t>
            </a:r>
          </a:p>
          <a:p>
            <a:pPr marL="0" indent="0">
              <a:buNone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3 этап: (обработка и анализ материала)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: анализ и обработка полученных результатов </a:t>
            </a:r>
          </a:p>
        </p:txBody>
      </p:sp>
    </p:spTree>
    <p:extLst>
      <p:ext uri="{BB962C8B-B14F-4D97-AF65-F5344CB8AC3E}">
        <p14:creationId xmlns:p14="http://schemas.microsoft.com/office/powerpoint/2010/main" val="25359299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583809"/>
            <a:ext cx="10515600" cy="5456773"/>
          </a:xfrm>
        </p:spPr>
        <p:txBody>
          <a:bodyPr>
            <a:normAutofit/>
          </a:bodyPr>
          <a:lstStyle/>
          <a:p>
            <a:r>
              <a:rPr lang="ru-RU" sz="2800" dirty="0">
                <a:latin typeface="Constantia" panose="02030602050306030303" pitchFamily="18" charset="0"/>
              </a:rPr>
              <a:t> </a:t>
            </a:r>
            <a:r>
              <a:rPr lang="ru-RU" sz="2800" b="1" dirty="0" smtClean="0">
                <a:solidFill>
                  <a:srgbClr val="FF0000"/>
                </a:solidFill>
                <a:latin typeface="Constantia" panose="02030602050306030303" pitchFamily="18" charset="0"/>
              </a:rPr>
              <a:t>АКТУАЛЬНОСТЬ:</a:t>
            </a:r>
            <a:r>
              <a:rPr lang="ru-RU" sz="2800" b="1" dirty="0">
                <a:solidFill>
                  <a:schemeClr val="accent5">
                    <a:lumMod val="50000"/>
                  </a:schemeClr>
                </a:solidFill>
                <a:latin typeface="Constantia" panose="02030602050306030303" pitchFamily="18" charset="0"/>
              </a:rPr>
              <a:t> т</a:t>
            </a:r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Constantia" panose="02030602050306030303" pitchFamily="18" charset="0"/>
              </a:rPr>
              <a:t>ема </a:t>
            </a:r>
            <a:r>
              <a:rPr lang="ru-RU" sz="2800" b="1" dirty="0">
                <a:solidFill>
                  <a:schemeClr val="accent5">
                    <a:lumMod val="50000"/>
                  </a:schemeClr>
                </a:solidFill>
                <a:latin typeface="Constantia" panose="02030602050306030303" pitchFamily="18" charset="0"/>
              </a:rPr>
              <a:t>о правильном выборе газового котла очень актуальна, т.к. от него зависит бюджет сельской семьи.</a:t>
            </a:r>
            <a:br>
              <a:rPr lang="ru-RU" sz="2800" b="1" dirty="0">
                <a:solidFill>
                  <a:schemeClr val="accent5">
                    <a:lumMod val="50000"/>
                  </a:schemeClr>
                </a:solidFill>
                <a:latin typeface="Constantia" panose="02030602050306030303" pitchFamily="18" charset="0"/>
              </a:rPr>
            </a:br>
            <a:r>
              <a:rPr lang="ru-RU" sz="2800" b="1" dirty="0" smtClean="0">
                <a:solidFill>
                  <a:srgbClr val="FF0000"/>
                </a:solidFill>
                <a:latin typeface="Constantia" panose="02030602050306030303" pitchFamily="18" charset="0"/>
              </a:rPr>
              <a:t>ЦЕЛЬ ИССЛЕДОВАНИЯ: </a:t>
            </a:r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Constantia" panose="02030602050306030303" pitchFamily="18" charset="0"/>
              </a:rPr>
              <a:t>выяснить </a:t>
            </a:r>
            <a:r>
              <a:rPr lang="ru-RU" sz="2800" b="1" dirty="0">
                <a:solidFill>
                  <a:schemeClr val="accent5">
                    <a:lumMod val="50000"/>
                  </a:schemeClr>
                </a:solidFill>
                <a:latin typeface="Constantia" panose="02030602050306030303" pitchFamily="18" charset="0"/>
              </a:rPr>
              <a:t>эффективность использования и экономичность отопительных котлов отечественного и импортного производства.</a:t>
            </a:r>
            <a:br>
              <a:rPr lang="ru-RU" sz="2800" b="1" dirty="0">
                <a:solidFill>
                  <a:schemeClr val="accent5">
                    <a:lumMod val="50000"/>
                  </a:schemeClr>
                </a:solidFill>
                <a:latin typeface="Constantia" panose="02030602050306030303" pitchFamily="18" charset="0"/>
              </a:rPr>
            </a:br>
            <a:r>
              <a:rPr lang="ru-RU" sz="2800" b="1" dirty="0" smtClean="0">
                <a:solidFill>
                  <a:srgbClr val="FF0000"/>
                </a:solidFill>
                <a:latin typeface="Constantia" panose="02030602050306030303" pitchFamily="18" charset="0"/>
              </a:rPr>
              <a:t>ОБЪЕКТ ИССЛЕДОВАНИЯ: </a:t>
            </a:r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Constantia" panose="02030602050306030303" pitchFamily="18" charset="0"/>
              </a:rPr>
              <a:t>изучение </a:t>
            </a:r>
            <a:r>
              <a:rPr lang="ru-RU" sz="2800" b="1" dirty="0">
                <a:solidFill>
                  <a:schemeClr val="accent5">
                    <a:lumMod val="50000"/>
                  </a:schemeClr>
                </a:solidFill>
                <a:latin typeface="Constantia" panose="02030602050306030303" pitchFamily="18" charset="0"/>
              </a:rPr>
              <a:t>отопительных газовых котлов отечественного и импортного производства для снабжения квартир и жилых домов.</a:t>
            </a:r>
            <a:br>
              <a:rPr lang="ru-RU" sz="2800" b="1" dirty="0">
                <a:solidFill>
                  <a:schemeClr val="accent5">
                    <a:lumMod val="50000"/>
                  </a:schemeClr>
                </a:solidFill>
                <a:latin typeface="Constantia" panose="02030602050306030303" pitchFamily="18" charset="0"/>
              </a:rPr>
            </a:br>
            <a:r>
              <a:rPr lang="ru-RU" sz="2800" b="1" dirty="0" smtClean="0">
                <a:solidFill>
                  <a:srgbClr val="FF0000"/>
                </a:solidFill>
                <a:latin typeface="Constantia" panose="02030602050306030303" pitchFamily="18" charset="0"/>
              </a:rPr>
              <a:t>ПРЕДМЕТ ИССЛЕДОВАНИЯ: </a:t>
            </a:r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Constantia" panose="02030602050306030303" pitchFamily="18" charset="0"/>
              </a:rPr>
              <a:t>экономия </a:t>
            </a:r>
            <a:r>
              <a:rPr lang="ru-RU" sz="2800" b="1" dirty="0">
                <a:solidFill>
                  <a:schemeClr val="accent5">
                    <a:lumMod val="50000"/>
                  </a:schemeClr>
                </a:solidFill>
                <a:latin typeface="Constantia" panose="02030602050306030303" pitchFamily="18" charset="0"/>
              </a:rPr>
              <a:t>расходов на газ при использовании котлов отечественного и импортного производства.</a:t>
            </a:r>
          </a:p>
        </p:txBody>
      </p:sp>
    </p:spTree>
    <p:extLst>
      <p:ext uri="{BB962C8B-B14F-4D97-AF65-F5344CB8AC3E}">
        <p14:creationId xmlns:p14="http://schemas.microsoft.com/office/powerpoint/2010/main" val="21318201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7944" y="300644"/>
            <a:ext cx="11479237" cy="6035040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b="1" dirty="0" smtClean="0">
                <a:solidFill>
                  <a:srgbClr val="FF0000"/>
                </a:solidFill>
                <a:latin typeface="Constantia" panose="02030602050306030303" pitchFamily="18" charset="0"/>
              </a:rPr>
              <a:t>ЗАДАЧИ ИССЛЕДОВАНИЯ: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b="1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1</a:t>
            </a:r>
            <a:r>
              <a:rPr lang="ru-RU" sz="1800" b="1" dirty="0">
                <a:solidFill>
                  <a:srgbClr val="002060"/>
                </a:solidFill>
                <a:latin typeface="Constantia" panose="02030602050306030303" pitchFamily="18" charset="0"/>
              </a:rPr>
              <a:t>. Изучить литературу по проблеме исследования.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b="1" dirty="0">
                <a:solidFill>
                  <a:srgbClr val="002060"/>
                </a:solidFill>
                <a:latin typeface="Constantia" panose="02030602050306030303" pitchFamily="18" charset="0"/>
              </a:rPr>
              <a:t>2. Выявить методом анкетирования роль газификации в социально-экономическом развитии села, в экономии семейного бюджета.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b="1" dirty="0">
                <a:solidFill>
                  <a:srgbClr val="002060"/>
                </a:solidFill>
                <a:latin typeface="Constantia" panose="02030602050306030303" pitchFamily="18" charset="0"/>
              </a:rPr>
              <a:t>3. Сравнить технические характеристики отопительных котлов отечественного и импортного производства.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b="1" dirty="0">
                <a:solidFill>
                  <a:srgbClr val="002060"/>
                </a:solidFill>
                <a:latin typeface="Constantia" panose="02030602050306030303" pitchFamily="18" charset="0"/>
              </a:rPr>
              <a:t>4. Ознакомиться с данными газификации в республике, в 5-и заречных улусах, в  частности,  </a:t>
            </a:r>
            <a:r>
              <a:rPr lang="ru-RU" sz="1800" b="1" dirty="0" err="1">
                <a:solidFill>
                  <a:srgbClr val="002060"/>
                </a:solidFill>
                <a:latin typeface="Constantia" panose="02030602050306030303" pitchFamily="18" charset="0"/>
              </a:rPr>
              <a:t>Мегино-Кангаласском</a:t>
            </a:r>
            <a:r>
              <a:rPr lang="ru-RU" sz="1800" b="1" dirty="0">
                <a:solidFill>
                  <a:srgbClr val="002060"/>
                </a:solidFill>
                <a:latin typeface="Constantia" panose="02030602050306030303" pitchFamily="18" charset="0"/>
              </a:rPr>
              <a:t> улусе и в селе Табага.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b="1" dirty="0">
                <a:solidFill>
                  <a:srgbClr val="002060"/>
                </a:solidFill>
                <a:latin typeface="Constantia" panose="02030602050306030303" pitchFamily="18" charset="0"/>
              </a:rPr>
              <a:t>5. Провести анализ данных УГРС ОАО «</a:t>
            </a:r>
            <a:r>
              <a:rPr lang="ru-RU" sz="1800" b="1" dirty="0" err="1">
                <a:solidFill>
                  <a:srgbClr val="002060"/>
                </a:solidFill>
                <a:latin typeface="Constantia" panose="02030602050306030303" pitchFamily="18" charset="0"/>
              </a:rPr>
              <a:t>Сахатранснефтегаз</a:t>
            </a:r>
            <a:r>
              <a:rPr lang="ru-RU" sz="1800" b="1" dirty="0">
                <a:solidFill>
                  <a:srgbClr val="002060"/>
                </a:solidFill>
                <a:latin typeface="Constantia" panose="02030602050306030303" pitchFamily="18" charset="0"/>
              </a:rPr>
              <a:t>».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b="1" dirty="0" smtClean="0">
                <a:solidFill>
                  <a:srgbClr val="FF0000"/>
                </a:solidFill>
                <a:latin typeface="Constantia" panose="02030602050306030303" pitchFamily="18" charset="0"/>
              </a:rPr>
              <a:t>МЕТОДЫ ИССЛЕДОВАНИЯ: </a:t>
            </a:r>
            <a:r>
              <a:rPr lang="ru-RU" sz="1800" b="1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изучение </a:t>
            </a:r>
            <a:r>
              <a:rPr lang="ru-RU" sz="1800" b="1" dirty="0">
                <a:solidFill>
                  <a:srgbClr val="002060"/>
                </a:solidFill>
                <a:latin typeface="Constantia" panose="02030602050306030303" pitchFamily="18" charset="0"/>
              </a:rPr>
              <a:t>литературы по проблеме исследования; анкетирование; наблюдение; анализ данных карточек клиентов; опрос; сравнение, классификация.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1800" b="1" dirty="0" smtClean="0">
                <a:solidFill>
                  <a:srgbClr val="FF0000"/>
                </a:solidFill>
                <a:latin typeface="Constantia" panose="02030602050306030303" pitchFamily="18" charset="0"/>
              </a:rPr>
              <a:t>ЭКСПЕРИМЕНТАЛЬНАЯ БАЗА: </a:t>
            </a:r>
            <a:r>
              <a:rPr lang="ru-RU" sz="1800" b="1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клиенты </a:t>
            </a:r>
            <a:r>
              <a:rPr lang="ru-RU" sz="1800" b="1" dirty="0">
                <a:solidFill>
                  <a:srgbClr val="002060"/>
                </a:solidFill>
                <a:latin typeface="Constantia" panose="02030602050306030303" pitchFamily="18" charset="0"/>
              </a:rPr>
              <a:t>УГРС ОАО «</a:t>
            </a:r>
            <a:r>
              <a:rPr lang="ru-RU" sz="1800" b="1" dirty="0" err="1">
                <a:solidFill>
                  <a:srgbClr val="002060"/>
                </a:solidFill>
                <a:latin typeface="Constantia" panose="02030602050306030303" pitchFamily="18" charset="0"/>
              </a:rPr>
              <a:t>Сахатранснефтегаз</a:t>
            </a:r>
            <a:r>
              <a:rPr lang="ru-RU" sz="1800" b="1" dirty="0">
                <a:solidFill>
                  <a:srgbClr val="002060"/>
                </a:solidFill>
                <a:latin typeface="Constantia" panose="02030602050306030303" pitchFamily="18" charset="0"/>
              </a:rPr>
              <a:t>» по </a:t>
            </a:r>
            <a:r>
              <a:rPr lang="ru-RU" sz="1800" b="1" dirty="0" err="1">
                <a:solidFill>
                  <a:srgbClr val="002060"/>
                </a:solidFill>
                <a:latin typeface="Constantia" panose="02030602050306030303" pitchFamily="18" charset="0"/>
              </a:rPr>
              <a:t>Мегино-Кангаласскому</a:t>
            </a:r>
            <a:r>
              <a:rPr lang="ru-RU" sz="1800" b="1" dirty="0">
                <a:solidFill>
                  <a:srgbClr val="002060"/>
                </a:solidFill>
                <a:latin typeface="Constantia" panose="02030602050306030303" pitchFamily="18" charset="0"/>
              </a:rPr>
              <a:t> улусу, взрослое население с. Табага.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b="1" dirty="0" smtClean="0">
                <a:solidFill>
                  <a:srgbClr val="FF0000"/>
                </a:solidFill>
                <a:latin typeface="Constantia" panose="02030602050306030303" pitchFamily="18" charset="0"/>
              </a:rPr>
              <a:t>ПРАКТИЧЕСКАЯ ЗНАЧИМОСТЬ ИССЛЕДОВАНИЯ: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800" b="1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рекомендация </a:t>
            </a:r>
            <a:r>
              <a:rPr lang="ru-RU" sz="1800" b="1" dirty="0">
                <a:solidFill>
                  <a:srgbClr val="002060"/>
                </a:solidFill>
                <a:latin typeface="Constantia" panose="02030602050306030303" pitchFamily="18" charset="0"/>
              </a:rPr>
              <a:t>экономичных газовых котлов среди сельских жителей республики;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800" b="1" dirty="0">
                <a:solidFill>
                  <a:srgbClr val="002060"/>
                </a:solidFill>
                <a:latin typeface="Constantia" panose="02030602050306030303" pitchFamily="18" charset="0"/>
              </a:rPr>
              <a:t>использование материалов исследования о газификации в селе, улусе, заречных районах, в республике на классных часах, спецкурсах с целью расширения кругозора школьников.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1800" b="1" dirty="0" smtClean="0">
                <a:solidFill>
                  <a:srgbClr val="FF0000"/>
                </a:solidFill>
                <a:latin typeface="Constantia" panose="02030602050306030303" pitchFamily="18" charset="0"/>
              </a:rPr>
              <a:t>НОВИЗНА ИССЛЕДОВАНИЯ: </a:t>
            </a:r>
            <a:r>
              <a:rPr lang="ru-RU" sz="1800" b="1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выявлены </a:t>
            </a:r>
            <a:r>
              <a:rPr lang="ru-RU" sz="1800" b="1" dirty="0">
                <a:solidFill>
                  <a:srgbClr val="002060"/>
                </a:solidFill>
                <a:latin typeface="Constantia" panose="02030602050306030303" pitchFamily="18" charset="0"/>
              </a:rPr>
              <a:t>новые марки отопительных газовых котлов, выяснено, какие из них наиболее экономичны и практичны в условиях использования в квартирах и жилых домах сельских жителей.</a:t>
            </a:r>
          </a:p>
        </p:txBody>
      </p:sp>
    </p:spTree>
    <p:extLst>
      <p:ext uri="{BB962C8B-B14F-4D97-AF65-F5344CB8AC3E}">
        <p14:creationId xmlns:p14="http://schemas.microsoft.com/office/powerpoint/2010/main" val="11956292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688682"/>
            <a:ext cx="10908322" cy="1325563"/>
          </a:xfrm>
        </p:spPr>
        <p:txBody>
          <a:bodyPr>
            <a:normAutofit fontScale="90000"/>
          </a:bodyPr>
          <a:lstStyle/>
          <a:p>
            <a:r>
              <a:rPr lang="ru-RU" sz="2400" b="1" dirty="0">
                <a:solidFill>
                  <a:srgbClr val="FF0000"/>
                </a:solidFill>
                <a:latin typeface="Constantia" panose="02030602050306030303" pitchFamily="18" charset="0"/>
              </a:rPr>
              <a:t>До введения газа в с. Табага печи топились дровами-швырками. </a:t>
            </a:r>
            <a:br>
              <a:rPr lang="ru-RU" sz="2400" b="1" dirty="0">
                <a:solidFill>
                  <a:srgbClr val="FF0000"/>
                </a:solidFill>
                <a:latin typeface="Constantia" panose="02030602050306030303" pitchFamily="18" charset="0"/>
              </a:rPr>
            </a:br>
            <a:r>
              <a:rPr lang="ru-RU" sz="2400" b="1" dirty="0">
                <a:solidFill>
                  <a:srgbClr val="FF0000"/>
                </a:solidFill>
                <a:latin typeface="Constantia" panose="02030602050306030303" pitchFamily="18" charset="0"/>
              </a:rPr>
              <a:t>В</a:t>
            </a:r>
            <a:r>
              <a:rPr lang="ru-RU" sz="2400" b="1" dirty="0" smtClean="0">
                <a:solidFill>
                  <a:srgbClr val="FF0000"/>
                </a:solidFill>
                <a:latin typeface="Constantia" panose="02030602050306030303" pitchFamily="18" charset="0"/>
              </a:rPr>
              <a:t> </a:t>
            </a:r>
            <a:r>
              <a:rPr lang="ru-RU" sz="2400" b="1" dirty="0">
                <a:solidFill>
                  <a:srgbClr val="FF0000"/>
                </a:solidFill>
                <a:latin typeface="Constantia" panose="02030602050306030303" pitchFamily="18" charset="0"/>
              </a:rPr>
              <a:t>таблице приведен примерный расчет расходов одной семьи </a:t>
            </a:r>
            <a:r>
              <a:rPr lang="ru-RU" sz="2400" b="1" dirty="0" smtClean="0">
                <a:solidFill>
                  <a:srgbClr val="FF0000"/>
                </a:solidFill>
                <a:latin typeface="Constantia" panose="02030602050306030303" pitchFamily="18" charset="0"/>
              </a:rPr>
              <a:t/>
            </a:r>
            <a:br>
              <a:rPr lang="ru-RU" sz="2400" b="1" dirty="0" smtClean="0">
                <a:solidFill>
                  <a:srgbClr val="FF0000"/>
                </a:solidFill>
                <a:latin typeface="Constantia" panose="02030602050306030303" pitchFamily="18" charset="0"/>
              </a:rPr>
            </a:br>
            <a:r>
              <a:rPr lang="ru-RU" sz="2400" b="1" dirty="0" smtClean="0">
                <a:solidFill>
                  <a:srgbClr val="FF0000"/>
                </a:solidFill>
                <a:latin typeface="Constantia" panose="02030602050306030303" pitchFamily="18" charset="0"/>
              </a:rPr>
              <a:t>на </a:t>
            </a:r>
            <a:r>
              <a:rPr lang="ru-RU" sz="2400" b="1" dirty="0">
                <a:solidFill>
                  <a:srgbClr val="FF0000"/>
                </a:solidFill>
                <a:latin typeface="Constantia" panose="02030602050306030303" pitchFamily="18" charset="0"/>
              </a:rPr>
              <a:t>заготовку дров-швырков при отсутствии газификации на данный </a:t>
            </a:r>
            <a:r>
              <a:rPr lang="ru-RU" sz="2400" b="1" dirty="0" smtClean="0">
                <a:solidFill>
                  <a:srgbClr val="FF0000"/>
                </a:solidFill>
                <a:latin typeface="Constantia" panose="02030602050306030303" pitchFamily="18" charset="0"/>
              </a:rPr>
              <a:t>период.</a:t>
            </a:r>
            <a:endParaRPr lang="ru-RU" sz="2400" b="1" dirty="0">
              <a:solidFill>
                <a:srgbClr val="FF0000"/>
              </a:solidFill>
              <a:latin typeface="Constantia" panose="02030602050306030303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77903105"/>
              </p:ext>
            </p:extLst>
          </p:nvPr>
        </p:nvGraphicFramePr>
        <p:xfrm>
          <a:off x="838200" y="2458671"/>
          <a:ext cx="10515600" cy="3078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1960">
                  <a:extLst>
                    <a:ext uri="{9D8B030D-6E8A-4147-A177-3AD203B41FA5}">
                      <a16:colId xmlns:a16="http://schemas.microsoft.com/office/drawing/2014/main" val="2822164237"/>
                    </a:ext>
                  </a:extLst>
                </a:gridCol>
                <a:gridCol w="3111731">
                  <a:extLst>
                    <a:ext uri="{9D8B030D-6E8A-4147-A177-3AD203B41FA5}">
                      <a16:colId xmlns:a16="http://schemas.microsoft.com/office/drawing/2014/main" val="2981868137"/>
                    </a:ext>
                  </a:extLst>
                </a:gridCol>
                <a:gridCol w="3616036">
                  <a:extLst>
                    <a:ext uri="{9D8B030D-6E8A-4147-A177-3AD203B41FA5}">
                      <a16:colId xmlns:a16="http://schemas.microsoft.com/office/drawing/2014/main" val="1979974241"/>
                    </a:ext>
                  </a:extLst>
                </a:gridCol>
                <a:gridCol w="3345873">
                  <a:extLst>
                    <a:ext uri="{9D8B030D-6E8A-4147-A177-3AD203B41FA5}">
                      <a16:colId xmlns:a16="http://schemas.microsoft.com/office/drawing/2014/main" val="394685949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endParaRPr lang="sah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ah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ЗА</a:t>
                      </a:r>
                      <a:r>
                        <a:rPr lang="ru-RU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Е</a:t>
                      </a:r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ДИНИЦУ</a:t>
                      </a:r>
                      <a:r>
                        <a:rPr lang="ru-RU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ИЗМЕРЕНИЯ</a:t>
                      </a:r>
                      <a:endParaRPr lang="sah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ИТОГО</a:t>
                      </a:r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:</a:t>
                      </a:r>
                      <a:endParaRPr lang="ru-RU" sz="2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3963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  <a:endParaRPr lang="sah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00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Сумма разрешения </a:t>
                      </a:r>
                      <a:endParaRPr lang="sah-RU" sz="2000" b="1" dirty="0">
                        <a:solidFill>
                          <a:srgbClr val="000099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47,67 руб. (1</a:t>
                      </a:r>
                      <a:r>
                        <a:rPr lang="ru-RU" sz="20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куб.м.)</a:t>
                      </a:r>
                      <a:endParaRPr lang="sah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На</a:t>
                      </a:r>
                      <a:r>
                        <a:rPr lang="ru-RU" sz="20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одну печь –953 руб. 40 коп. (20 куб.м.)</a:t>
                      </a:r>
                      <a:endParaRPr lang="sah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70838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  <a:endParaRPr lang="sah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00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Стоимость</a:t>
                      </a:r>
                      <a:r>
                        <a:rPr lang="ru-RU" sz="2000" b="1" baseline="0" dirty="0" smtClean="0">
                          <a:solidFill>
                            <a:srgbClr val="00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бензина</a:t>
                      </a:r>
                      <a:endParaRPr lang="sah-RU" sz="2000" b="1" dirty="0">
                        <a:solidFill>
                          <a:srgbClr val="000099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55 руб.</a:t>
                      </a:r>
                      <a:r>
                        <a:rPr lang="ru-RU" sz="20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(за 1 литр)</a:t>
                      </a:r>
                      <a:endParaRPr lang="sah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3.960</a:t>
                      </a:r>
                      <a:r>
                        <a:rPr lang="ru-RU" sz="20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руб. (72 л.)</a:t>
                      </a:r>
                      <a:endParaRPr lang="sah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20341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  <a:endParaRPr lang="sah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00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Оплата</a:t>
                      </a:r>
                      <a:r>
                        <a:rPr lang="ru-RU" sz="2000" b="1" baseline="0" dirty="0" smtClean="0">
                          <a:solidFill>
                            <a:srgbClr val="00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за возку дров</a:t>
                      </a:r>
                      <a:endParaRPr lang="sah-RU" sz="2000" b="1" dirty="0">
                        <a:solidFill>
                          <a:srgbClr val="000099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4.000 руб. (за 1 рейс)</a:t>
                      </a:r>
                      <a:endParaRPr lang="sah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12.000 руб.(за 3 рейса)</a:t>
                      </a:r>
                      <a:endParaRPr lang="sah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09618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4.</a:t>
                      </a:r>
                      <a:endParaRPr lang="sah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00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Заправка</a:t>
                      </a:r>
                      <a:r>
                        <a:rPr lang="ru-RU" sz="2000" b="1" baseline="0" dirty="0" smtClean="0">
                          <a:solidFill>
                            <a:srgbClr val="00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пилы (дружба)</a:t>
                      </a:r>
                      <a:endParaRPr lang="sah-RU" sz="2000" b="1" dirty="0">
                        <a:solidFill>
                          <a:srgbClr val="000099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А-80</a:t>
                      </a:r>
                      <a:r>
                        <a:rPr lang="ru-RU" sz="20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по 5</a:t>
                      </a:r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 руб. (за</a:t>
                      </a:r>
                      <a:r>
                        <a:rPr lang="ru-RU" sz="20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1 литр)</a:t>
                      </a:r>
                      <a:endParaRPr lang="sah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19 л.</a:t>
                      </a:r>
                      <a:r>
                        <a:rPr lang="ru-RU" sz="20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= 1.0</a:t>
                      </a:r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45 руб. (за 2 дня)</a:t>
                      </a:r>
                      <a:endParaRPr lang="sah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9536174"/>
                  </a:ext>
                </a:extLst>
              </a:tr>
              <a:tr h="370840">
                <a:tc gridSpan="3">
                  <a:txBody>
                    <a:bodyPr/>
                    <a:lstStyle/>
                    <a:p>
                      <a:r>
                        <a:rPr lang="ru-RU" sz="2000" b="1" cap="none" spc="0" dirty="0" smtClean="0">
                          <a:ln w="1905"/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Если члены семьи сами заготавливают дрова:</a:t>
                      </a:r>
                      <a:endParaRPr lang="sah-RU" sz="2000" b="1" cap="none" spc="0" dirty="0">
                        <a:ln w="1905"/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ah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ah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cap="none" spc="0" dirty="0" smtClean="0">
                          <a:ln w="1905"/>
                          <a:solidFill>
                            <a:srgbClr val="FF0000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ru-RU" sz="2000" b="1" cap="none" spc="0" dirty="0" smtClean="0">
                          <a:ln w="1905"/>
                          <a:solidFill>
                            <a:srgbClr val="FF0000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7.958</a:t>
                      </a:r>
                      <a:r>
                        <a:rPr lang="ru-RU" sz="2000" b="1" cap="none" spc="0" baseline="0" dirty="0" smtClean="0">
                          <a:ln w="1905"/>
                          <a:solidFill>
                            <a:srgbClr val="FF0000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руб. 40 коп.</a:t>
                      </a:r>
                      <a:endParaRPr lang="sah-RU" sz="2000" b="1" cap="none" spc="0" dirty="0">
                        <a:ln w="1905"/>
                        <a:solidFill>
                          <a:srgbClr val="FF0000"/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0073537"/>
                  </a:ext>
                </a:extLst>
              </a:tr>
              <a:tr h="370840">
                <a:tc gridSpan="3">
                  <a:txBody>
                    <a:bodyPr/>
                    <a:lstStyle/>
                    <a:p>
                      <a:r>
                        <a:rPr lang="ru-RU" sz="2000" b="1" cap="none" spc="0" dirty="0" smtClean="0">
                          <a:ln w="1905"/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При</a:t>
                      </a:r>
                      <a:r>
                        <a:rPr lang="ru-RU" sz="2000" b="1" cap="none" spc="0" baseline="0" dirty="0" smtClean="0">
                          <a:ln w="1905"/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покупке:</a:t>
                      </a:r>
                      <a:endParaRPr lang="sah-RU" sz="2000" b="1" cap="none" spc="0" dirty="0">
                        <a:ln w="1905"/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ah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ah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cap="none" spc="0" dirty="0" smtClean="0">
                          <a:ln w="1905"/>
                          <a:solidFill>
                            <a:srgbClr val="FF0000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30.000</a:t>
                      </a:r>
                      <a:r>
                        <a:rPr lang="ru-RU" sz="2000" b="1" cap="none" spc="0" baseline="0" dirty="0" smtClean="0">
                          <a:ln w="1905"/>
                          <a:solidFill>
                            <a:srgbClr val="FF0000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000" b="1" cap="none" spc="0" dirty="0" smtClean="0">
                          <a:ln w="1905"/>
                          <a:solidFill>
                            <a:srgbClr val="FF0000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руб.</a:t>
                      </a:r>
                      <a:endParaRPr lang="sah-RU" sz="2000" b="1" cap="none" spc="0" dirty="0">
                        <a:ln w="1905"/>
                        <a:solidFill>
                          <a:srgbClr val="FF0000"/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7681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156519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75621" y="4006712"/>
            <a:ext cx="4716379" cy="285128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62019"/>
            <a:ext cx="10515600" cy="58136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Улучшение экологической обстановки в наслеге</a:t>
            </a:r>
            <a:endParaRPr lang="ru-RU" sz="32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99485626"/>
              </p:ext>
            </p:extLst>
          </p:nvPr>
        </p:nvGraphicFramePr>
        <p:xfrm>
          <a:off x="453189" y="1111113"/>
          <a:ext cx="11097126" cy="2895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49521">
                  <a:extLst>
                    <a:ext uri="{9D8B030D-6E8A-4147-A177-3AD203B41FA5}">
                      <a16:colId xmlns:a16="http://schemas.microsoft.com/office/drawing/2014/main" val="1477490284"/>
                    </a:ext>
                  </a:extLst>
                </a:gridCol>
                <a:gridCol w="1849521">
                  <a:extLst>
                    <a:ext uri="{9D8B030D-6E8A-4147-A177-3AD203B41FA5}">
                      <a16:colId xmlns:a16="http://schemas.microsoft.com/office/drawing/2014/main" val="3818910056"/>
                    </a:ext>
                  </a:extLst>
                </a:gridCol>
                <a:gridCol w="1849521">
                  <a:extLst>
                    <a:ext uri="{9D8B030D-6E8A-4147-A177-3AD203B41FA5}">
                      <a16:colId xmlns:a16="http://schemas.microsoft.com/office/drawing/2014/main" val="404291762"/>
                    </a:ext>
                  </a:extLst>
                </a:gridCol>
                <a:gridCol w="1849521">
                  <a:extLst>
                    <a:ext uri="{9D8B030D-6E8A-4147-A177-3AD203B41FA5}">
                      <a16:colId xmlns:a16="http://schemas.microsoft.com/office/drawing/2014/main" val="3461353116"/>
                    </a:ext>
                  </a:extLst>
                </a:gridCol>
                <a:gridCol w="1849521">
                  <a:extLst>
                    <a:ext uri="{9D8B030D-6E8A-4147-A177-3AD203B41FA5}">
                      <a16:colId xmlns:a16="http://schemas.microsoft.com/office/drawing/2014/main" val="3537281601"/>
                    </a:ext>
                  </a:extLst>
                </a:gridCol>
                <a:gridCol w="1849521">
                  <a:extLst>
                    <a:ext uri="{9D8B030D-6E8A-4147-A177-3AD203B41FA5}">
                      <a16:colId xmlns:a16="http://schemas.microsoft.com/office/drawing/2014/main" val="165322112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Вид помещения</a:t>
                      </a:r>
                      <a:endParaRPr lang="sah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Количество</a:t>
                      </a:r>
                      <a:r>
                        <a:rPr lang="ru-RU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вырубаемых деревьев</a:t>
                      </a:r>
                      <a:endParaRPr lang="sah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Диаметр дерева</a:t>
                      </a:r>
                      <a:endParaRPr lang="sah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Количество</a:t>
                      </a:r>
                      <a:r>
                        <a:rPr lang="ru-RU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личных подсобных хозяйств</a:t>
                      </a:r>
                      <a:endParaRPr lang="sah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Всего вырубается за год (шт.)</a:t>
                      </a:r>
                      <a:endParaRPr lang="sah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За 13  лет сохранено (шт.)</a:t>
                      </a:r>
                      <a:endParaRPr lang="sah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1701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Жилой дом</a:t>
                      </a:r>
                      <a:endParaRPr lang="sah-RU" sz="20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60</a:t>
                      </a:r>
                      <a:r>
                        <a:rPr lang="ru-RU" sz="2000" b="1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шт.</a:t>
                      </a:r>
                      <a:endParaRPr lang="sah-RU" sz="20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15-20см.</a:t>
                      </a:r>
                      <a:endParaRPr lang="sah-RU" sz="20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260 </a:t>
                      </a:r>
                      <a:endParaRPr lang="sah-RU" sz="20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15.600</a:t>
                      </a:r>
                      <a:endParaRPr lang="sah-RU" sz="20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132.600</a:t>
                      </a:r>
                      <a:endParaRPr lang="sah-RU" sz="20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77569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Гараж</a:t>
                      </a:r>
                      <a:endParaRPr lang="sah-RU" sz="20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24</a:t>
                      </a:r>
                      <a:r>
                        <a:rPr lang="ru-RU" sz="2000" b="1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шт.</a:t>
                      </a:r>
                      <a:endParaRPr lang="sah-RU" sz="20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15-20см.</a:t>
                      </a:r>
                      <a:endParaRPr lang="sah-RU" sz="20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62</a:t>
                      </a:r>
                      <a:endParaRPr lang="sah-RU" sz="20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1.488</a:t>
                      </a:r>
                      <a:endParaRPr lang="sah-RU" sz="20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19.344</a:t>
                      </a:r>
                      <a:endParaRPr lang="sah-RU" sz="20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68281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Баня</a:t>
                      </a:r>
                      <a:endParaRPr lang="sah-RU" sz="20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  <a:r>
                        <a:rPr lang="ru-RU" sz="2000" b="1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шт.</a:t>
                      </a:r>
                      <a:endParaRPr lang="sah-RU" sz="20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15-20см.</a:t>
                      </a:r>
                      <a:endParaRPr lang="sah-RU" sz="20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178</a:t>
                      </a:r>
                      <a:endParaRPr lang="sah-RU" sz="20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3.738</a:t>
                      </a:r>
                      <a:endParaRPr lang="sah-RU" sz="20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48.594</a:t>
                      </a:r>
                      <a:endParaRPr lang="sah-RU" sz="20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411079"/>
                  </a:ext>
                </a:extLst>
              </a:tr>
              <a:tr h="370840">
                <a:tc gridSpan="4">
                  <a:txBody>
                    <a:bodyPr/>
                    <a:lstStyle/>
                    <a:p>
                      <a:r>
                        <a:rPr lang="ru-RU" sz="2000" b="1" cap="none" spc="0" dirty="0" smtClean="0">
                          <a:ln w="1905"/>
                          <a:solidFill>
                            <a:srgbClr val="FF0000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Всего за 13</a:t>
                      </a:r>
                      <a:r>
                        <a:rPr lang="ru-RU" sz="2000" b="1" cap="none" spc="0" baseline="0" dirty="0" smtClean="0">
                          <a:ln w="1905"/>
                          <a:solidFill>
                            <a:srgbClr val="FF0000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лет сохранено в наслеге:</a:t>
                      </a:r>
                      <a:endParaRPr lang="sah-RU" sz="2000" b="1" cap="none" spc="0" dirty="0">
                        <a:ln w="1905"/>
                        <a:solidFill>
                          <a:srgbClr val="FF0000"/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ah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ah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ah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ru-RU" sz="2000" b="1" cap="none" spc="0" dirty="0" smtClean="0">
                          <a:ln w="1905"/>
                          <a:solidFill>
                            <a:srgbClr val="FF0000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200.538 штук</a:t>
                      </a:r>
                      <a:r>
                        <a:rPr lang="ru-RU" sz="2000" b="1" cap="none" spc="0" baseline="0" dirty="0" smtClean="0">
                          <a:ln w="1905"/>
                          <a:solidFill>
                            <a:srgbClr val="FF0000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лиственниц</a:t>
                      </a:r>
                      <a:endParaRPr lang="sah-RU" sz="2000" b="1" cap="none" spc="0" dirty="0">
                        <a:ln w="1905"/>
                        <a:solidFill>
                          <a:srgbClr val="FF0000"/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ah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8912497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53189" y="4457343"/>
            <a:ext cx="7567863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002060"/>
                </a:solidFill>
                <a:latin typeface="Constantia" panose="02030602050306030303" pitchFamily="18" charset="0"/>
              </a:rPr>
              <a:t>В связи с проведением газопровода улучшилась экологическая обстановка в улусе и наслегах: почти приостановлена вырубка леса на территории улуса, сохранились муниципальные дороги, очистились дворы.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039292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26863179"/>
              </p:ext>
            </p:extLst>
          </p:nvPr>
        </p:nvGraphicFramePr>
        <p:xfrm>
          <a:off x="491837" y="578715"/>
          <a:ext cx="11201400" cy="212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99764">
                  <a:extLst>
                    <a:ext uri="{9D8B030D-6E8A-4147-A177-3AD203B41FA5}">
                      <a16:colId xmlns:a16="http://schemas.microsoft.com/office/drawing/2014/main" val="1765547403"/>
                    </a:ext>
                  </a:extLst>
                </a:gridCol>
                <a:gridCol w="2701636">
                  <a:extLst>
                    <a:ext uri="{9D8B030D-6E8A-4147-A177-3AD203B41FA5}">
                      <a16:colId xmlns:a16="http://schemas.microsoft.com/office/drawing/2014/main" val="4182582944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0" u="none" dirty="0" smtClean="0">
                          <a:solidFill>
                            <a:schemeClr val="bg1"/>
                          </a:solidFill>
                          <a:latin typeface="Constantia" panose="02030602050306030303" pitchFamily="18" charset="0"/>
                        </a:rPr>
                        <a:t>В настоящее время цены на техническое обслуживание газового оборудования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0" u="none" dirty="0" smtClean="0">
                          <a:solidFill>
                            <a:schemeClr val="bg1"/>
                          </a:solidFill>
                          <a:latin typeface="Constantia" panose="02030602050306030303" pitchFamily="18" charset="0"/>
                        </a:rPr>
                        <a:t>жилых помещений составляют: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1777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rgbClr val="002060"/>
                          </a:solidFill>
                          <a:latin typeface="Constantia" panose="02030602050306030303" pitchFamily="18" charset="0"/>
                        </a:rPr>
                        <a:t>КСТГ, АОГВ, КЧМ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rgbClr val="002060"/>
                          </a:solidFill>
                          <a:latin typeface="Constantia" panose="02030602050306030303" pitchFamily="18" charset="0"/>
                        </a:rPr>
                        <a:t>439 </a:t>
                      </a:r>
                      <a:r>
                        <a:rPr lang="ru-RU" sz="1800" b="1" dirty="0" smtClean="0">
                          <a:solidFill>
                            <a:srgbClr val="002060"/>
                          </a:solidFill>
                          <a:latin typeface="Constantia" panose="02030602050306030303" pitchFamily="18" charset="0"/>
                        </a:rPr>
                        <a:t>руб. на 1 год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0072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ah-RU" sz="18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onstantia" panose="02030602050306030303" pitchFamily="18" charset="0"/>
                          <a:ea typeface="+mn-ea"/>
                          <a:cs typeface="+mn-cs"/>
                        </a:rPr>
                        <a:t>Импортный газовый котел</a:t>
                      </a:r>
                      <a:endParaRPr lang="ru-RU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onstantia" panose="0203060205030603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ah-RU" sz="18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onstantia" panose="02030602050306030303" pitchFamily="18" charset="0"/>
                          <a:ea typeface="+mn-ea"/>
                          <a:cs typeface="+mn-cs"/>
                        </a:rPr>
                        <a:t>4.430 </a:t>
                      </a:r>
                      <a:r>
                        <a:rPr lang="sah-RU" sz="18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onstantia" panose="02030602050306030303" pitchFamily="18" charset="0"/>
                          <a:ea typeface="+mn-ea"/>
                          <a:cs typeface="+mn-cs"/>
                        </a:rPr>
                        <a:t>руб. на 1 год</a:t>
                      </a:r>
                      <a:endParaRPr lang="ru-RU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onstantia" panose="02030602050306030303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57522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onstantia" panose="02030602050306030303" pitchFamily="18" charset="0"/>
                          <a:ea typeface="+mn-ea"/>
                          <a:cs typeface="+mn-cs"/>
                        </a:rPr>
                        <a:t>Отечественные котлы </a:t>
                      </a:r>
                      <a:r>
                        <a:rPr lang="ru-RU" sz="1800" b="1" kern="1200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onstantia" panose="02030602050306030303" pitchFamily="18" charset="0"/>
                          <a:ea typeface="+mn-ea"/>
                          <a:cs typeface="+mn-cs"/>
                        </a:rPr>
                        <a:t>Атон</a:t>
                      </a:r>
                      <a:r>
                        <a:rPr lang="ru-RU" sz="18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onstantia" panose="02030602050306030303" pitchFamily="18" charset="0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1800" b="1" kern="1200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onstantia" panose="02030602050306030303" pitchFamily="18" charset="0"/>
                          <a:ea typeface="+mn-ea"/>
                          <a:cs typeface="+mn-cs"/>
                        </a:rPr>
                        <a:t>Лемакс</a:t>
                      </a:r>
                      <a:r>
                        <a:rPr lang="ru-RU" sz="18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onstantia" panose="02030602050306030303" pitchFamily="18" charset="0"/>
                          <a:ea typeface="+mn-ea"/>
                          <a:cs typeface="+mn-cs"/>
                        </a:rPr>
                        <a:t> </a:t>
                      </a:r>
                      <a:endParaRPr lang="ru-RU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onstantia" panose="0203060205030603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onstantia" panose="02030602050306030303" pitchFamily="18" charset="0"/>
                          <a:ea typeface="+mn-ea"/>
                          <a:cs typeface="+mn-cs"/>
                        </a:rPr>
                        <a:t>3.050 руб. на 1 год</a:t>
                      </a:r>
                      <a:endParaRPr lang="ru-RU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onstantia" panose="02030602050306030303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78847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ah-RU" sz="18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onstantia" panose="02030602050306030303" pitchFamily="18" charset="0"/>
                          <a:ea typeface="+mn-ea"/>
                          <a:cs typeface="+mn-cs"/>
                        </a:rPr>
                        <a:t>Газовый конвектор </a:t>
                      </a:r>
                      <a:endParaRPr lang="ru-RU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onstantia" panose="0203060205030603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ah-RU" sz="18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onstantia" panose="02030602050306030303" pitchFamily="18" charset="0"/>
                          <a:ea typeface="+mn-ea"/>
                          <a:cs typeface="+mn-cs"/>
                        </a:rPr>
                        <a:t>2</a:t>
                      </a:r>
                      <a:r>
                        <a:rPr lang="ru-RU" sz="18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onstantia" panose="02030602050306030303" pitchFamily="18" charset="0"/>
                          <a:ea typeface="+mn-ea"/>
                          <a:cs typeface="+mn-cs"/>
                        </a:rPr>
                        <a:t>.770</a:t>
                      </a:r>
                      <a:r>
                        <a:rPr lang="sah-RU" sz="18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onstantia" panose="02030602050306030303" pitchFamily="18" charset="0"/>
                          <a:ea typeface="+mn-ea"/>
                          <a:cs typeface="+mn-cs"/>
                        </a:rPr>
                        <a:t> руб. на 1 год</a:t>
                      </a:r>
                      <a:endParaRPr lang="ru-RU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onstantia" panose="02030602050306030303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9246079"/>
                  </a:ext>
                </a:extLst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5542630"/>
              </p:ext>
            </p:extLst>
          </p:nvPr>
        </p:nvGraphicFramePr>
        <p:xfrm>
          <a:off x="491836" y="3670684"/>
          <a:ext cx="11201401" cy="2296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94274">
                  <a:extLst>
                    <a:ext uri="{9D8B030D-6E8A-4147-A177-3AD203B41FA5}">
                      <a16:colId xmlns:a16="http://schemas.microsoft.com/office/drawing/2014/main" val="3331927541"/>
                    </a:ext>
                  </a:extLst>
                </a:gridCol>
                <a:gridCol w="1607127">
                  <a:extLst>
                    <a:ext uri="{9D8B030D-6E8A-4147-A177-3AD203B41FA5}">
                      <a16:colId xmlns:a16="http://schemas.microsoft.com/office/drawing/2014/main" val="3899935988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effectLst/>
                          <a:latin typeface="Constantia" panose="02030602050306030303" pitchFamily="18" charset="0"/>
                          <a:ea typeface="+mn-ea"/>
                          <a:cs typeface="+mn-cs"/>
                        </a:rPr>
                        <a:t>Розничные цены на природный газ, поставляемый ОАО «</a:t>
                      </a:r>
                      <a:r>
                        <a:rPr lang="ru-RU" sz="1800" b="1" kern="1200" dirty="0" err="1" smtClean="0">
                          <a:solidFill>
                            <a:schemeClr val="lt1"/>
                          </a:solidFill>
                          <a:effectLst/>
                          <a:latin typeface="Constantia" panose="02030602050306030303" pitchFamily="18" charset="0"/>
                          <a:ea typeface="+mn-ea"/>
                          <a:cs typeface="+mn-cs"/>
                        </a:rPr>
                        <a:t>Сахатранснефтегаз</a:t>
                      </a:r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effectLst/>
                          <a:latin typeface="Constantia" panose="02030602050306030303" pitchFamily="18" charset="0"/>
                          <a:ea typeface="+mn-ea"/>
                          <a:cs typeface="+mn-cs"/>
                        </a:rPr>
                        <a:t>» </a:t>
                      </a:r>
                    </a:p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effectLst/>
                          <a:latin typeface="Constantia" panose="02030602050306030303" pitchFamily="18" charset="0"/>
                          <a:ea typeface="+mn-ea"/>
                          <a:cs typeface="+mn-cs"/>
                        </a:rPr>
                        <a:t>на коммунальные услуги (село) в настоящее время составляют:</a:t>
                      </a:r>
                      <a:endParaRPr lang="ru-RU" dirty="0">
                        <a:latin typeface="Constantia" panose="02030602050306030303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72355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rgbClr val="002060"/>
                          </a:solidFill>
                          <a:effectLst/>
                          <a:latin typeface="Constantia" panose="02030602050306030303" pitchFamily="18" charset="0"/>
                          <a:ea typeface="+mn-ea"/>
                          <a:cs typeface="+mn-cs"/>
                        </a:rPr>
                        <a:t>Приготовление пищи и нагрев воды с использованием газовой плиты и нагрев воды с использованием газового водонагревателя при отсутствии центрального горячего водоснабжения </a:t>
                      </a:r>
                      <a:endParaRPr lang="ru-RU" b="1" dirty="0">
                        <a:solidFill>
                          <a:srgbClr val="002060"/>
                        </a:solidFill>
                        <a:latin typeface="Constantia" panose="0203060205030603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rgbClr val="002060"/>
                          </a:solidFill>
                          <a:effectLst/>
                          <a:latin typeface="Constantia" panose="02030602050306030303" pitchFamily="18" charset="0"/>
                          <a:ea typeface="+mn-ea"/>
                          <a:cs typeface="+mn-cs"/>
                        </a:rPr>
                        <a:t>7 руб. 38 коп.</a:t>
                      </a:r>
                      <a:endParaRPr lang="ru-RU" b="1" dirty="0">
                        <a:solidFill>
                          <a:srgbClr val="002060"/>
                        </a:solidFill>
                        <a:latin typeface="Constantia" panose="02030602050306030303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26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rgbClr val="002060"/>
                          </a:solidFill>
                          <a:effectLst/>
                          <a:latin typeface="Constantia" panose="02030602050306030303" pitchFamily="18" charset="0"/>
                          <a:ea typeface="+mn-ea"/>
                          <a:cs typeface="+mn-cs"/>
                        </a:rPr>
                        <a:t>Отопление с одновременным использованием газа на другие цели</a:t>
                      </a:r>
                      <a:endParaRPr lang="ru-RU" b="1" dirty="0">
                        <a:solidFill>
                          <a:srgbClr val="002060"/>
                        </a:solidFill>
                        <a:latin typeface="Constantia" panose="0203060205030603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rgbClr val="002060"/>
                          </a:solidFill>
                          <a:effectLst/>
                          <a:latin typeface="Constantia" panose="02030602050306030303" pitchFamily="18" charset="0"/>
                          <a:ea typeface="+mn-ea"/>
                          <a:cs typeface="+mn-cs"/>
                        </a:rPr>
                        <a:t>4 руб. 18 коп.</a:t>
                      </a:r>
                      <a:endParaRPr lang="ru-RU" sz="1400" b="1" kern="1200" dirty="0" smtClean="0">
                        <a:solidFill>
                          <a:srgbClr val="002060"/>
                        </a:solidFill>
                        <a:effectLst/>
                        <a:latin typeface="Constantia" panose="02030602050306030303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08333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rgbClr val="002060"/>
                          </a:solidFill>
                          <a:effectLst/>
                          <a:latin typeface="Constantia" panose="02030602050306030303" pitchFamily="18" charset="0"/>
                          <a:ea typeface="+mn-ea"/>
                          <a:cs typeface="+mn-cs"/>
                        </a:rPr>
                        <a:t>Отопление нежилых помещений (село) </a:t>
                      </a:r>
                      <a:endParaRPr lang="ru-RU" b="1" dirty="0">
                        <a:solidFill>
                          <a:srgbClr val="002060"/>
                        </a:solidFill>
                        <a:latin typeface="Constantia" panose="0203060205030603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rgbClr val="002060"/>
                          </a:solidFill>
                          <a:effectLst/>
                          <a:latin typeface="Constantia" panose="02030602050306030303" pitchFamily="18" charset="0"/>
                          <a:ea typeface="+mn-ea"/>
                          <a:cs typeface="+mn-cs"/>
                        </a:rPr>
                        <a:t>4 руб. 91 коп.</a:t>
                      </a:r>
                      <a:endParaRPr lang="ru-RU" b="1" dirty="0">
                        <a:solidFill>
                          <a:srgbClr val="002060"/>
                        </a:solidFill>
                        <a:latin typeface="Constantia" panose="02030602050306030303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87561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539476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7363" y="319187"/>
            <a:ext cx="10515600" cy="609068"/>
          </a:xfrm>
        </p:spPr>
        <p:txBody>
          <a:bodyPr>
            <a:noAutofit/>
          </a:bodyPr>
          <a:lstStyle/>
          <a:p>
            <a:r>
              <a:rPr lang="ru-RU" sz="2200" b="1" dirty="0">
                <a:solidFill>
                  <a:schemeClr val="accent5">
                    <a:lumMod val="50000"/>
                  </a:schemeClr>
                </a:solidFill>
                <a:latin typeface="Constantia" panose="02030602050306030303" pitchFamily="18" charset="0"/>
              </a:rPr>
              <a:t>В настоящее время </a:t>
            </a:r>
            <a:r>
              <a:rPr lang="ru-RU" sz="2200" b="1" dirty="0">
                <a:solidFill>
                  <a:srgbClr val="FF0000"/>
                </a:solidFill>
                <a:latin typeface="Constantia" panose="02030602050306030303" pitchFamily="18" charset="0"/>
              </a:rPr>
              <a:t>в 15 населенных пунктах </a:t>
            </a:r>
            <a:r>
              <a:rPr lang="ru-RU" sz="2200" b="1" dirty="0" err="1">
                <a:solidFill>
                  <a:srgbClr val="FF0000"/>
                </a:solidFill>
                <a:latin typeface="Constantia" panose="02030602050306030303" pitchFamily="18" charset="0"/>
              </a:rPr>
              <a:t>Мегино-Кангаласского</a:t>
            </a:r>
            <a:r>
              <a:rPr lang="ru-RU" sz="2200" b="1" dirty="0">
                <a:solidFill>
                  <a:srgbClr val="FF0000"/>
                </a:solidFill>
                <a:latin typeface="Constantia" panose="02030602050306030303" pitchFamily="18" charset="0"/>
              </a:rPr>
              <a:t> улуса введена </a:t>
            </a:r>
            <a:r>
              <a:rPr lang="ru-RU" sz="2200" b="1" dirty="0" smtClean="0">
                <a:solidFill>
                  <a:srgbClr val="FF0000"/>
                </a:solidFill>
                <a:latin typeface="Constantia" panose="02030602050306030303" pitchFamily="18" charset="0"/>
              </a:rPr>
              <a:t>газификация</a:t>
            </a:r>
            <a:r>
              <a:rPr lang="ru-RU" sz="2200" b="1" dirty="0">
                <a:solidFill>
                  <a:schemeClr val="accent5">
                    <a:lumMod val="50000"/>
                  </a:schemeClr>
                </a:solidFill>
                <a:latin typeface="Constantia" panose="02030602050306030303" pitchFamily="18" charset="0"/>
              </a:rPr>
              <a:t>.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25278215"/>
              </p:ext>
            </p:extLst>
          </p:nvPr>
        </p:nvGraphicFramePr>
        <p:xfrm>
          <a:off x="260860" y="1070443"/>
          <a:ext cx="11487795" cy="53303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35634">
                  <a:extLst>
                    <a:ext uri="{9D8B030D-6E8A-4147-A177-3AD203B41FA5}">
                      <a16:colId xmlns:a16="http://schemas.microsoft.com/office/drawing/2014/main" val="848605888"/>
                    </a:ext>
                  </a:extLst>
                </a:gridCol>
                <a:gridCol w="672633">
                  <a:extLst>
                    <a:ext uri="{9D8B030D-6E8A-4147-A177-3AD203B41FA5}">
                      <a16:colId xmlns:a16="http://schemas.microsoft.com/office/drawing/2014/main" val="2100366994"/>
                    </a:ext>
                  </a:extLst>
                </a:gridCol>
                <a:gridCol w="581891">
                  <a:extLst>
                    <a:ext uri="{9D8B030D-6E8A-4147-A177-3AD203B41FA5}">
                      <a16:colId xmlns:a16="http://schemas.microsoft.com/office/drawing/2014/main" val="424494617"/>
                    </a:ext>
                  </a:extLst>
                </a:gridCol>
                <a:gridCol w="540327">
                  <a:extLst>
                    <a:ext uri="{9D8B030D-6E8A-4147-A177-3AD203B41FA5}">
                      <a16:colId xmlns:a16="http://schemas.microsoft.com/office/drawing/2014/main" val="509630184"/>
                    </a:ext>
                  </a:extLst>
                </a:gridCol>
                <a:gridCol w="540328">
                  <a:extLst>
                    <a:ext uri="{9D8B030D-6E8A-4147-A177-3AD203B41FA5}">
                      <a16:colId xmlns:a16="http://schemas.microsoft.com/office/drawing/2014/main" val="3680018066"/>
                    </a:ext>
                  </a:extLst>
                </a:gridCol>
                <a:gridCol w="568036">
                  <a:extLst>
                    <a:ext uri="{9D8B030D-6E8A-4147-A177-3AD203B41FA5}">
                      <a16:colId xmlns:a16="http://schemas.microsoft.com/office/drawing/2014/main" val="1401064616"/>
                    </a:ext>
                  </a:extLst>
                </a:gridCol>
                <a:gridCol w="540327">
                  <a:extLst>
                    <a:ext uri="{9D8B030D-6E8A-4147-A177-3AD203B41FA5}">
                      <a16:colId xmlns:a16="http://schemas.microsoft.com/office/drawing/2014/main" val="2157610024"/>
                    </a:ext>
                  </a:extLst>
                </a:gridCol>
                <a:gridCol w="623455">
                  <a:extLst>
                    <a:ext uri="{9D8B030D-6E8A-4147-A177-3AD203B41FA5}">
                      <a16:colId xmlns:a16="http://schemas.microsoft.com/office/drawing/2014/main" val="151932578"/>
                    </a:ext>
                  </a:extLst>
                </a:gridCol>
                <a:gridCol w="595745">
                  <a:extLst>
                    <a:ext uri="{9D8B030D-6E8A-4147-A177-3AD203B41FA5}">
                      <a16:colId xmlns:a16="http://schemas.microsoft.com/office/drawing/2014/main" val="38918749"/>
                    </a:ext>
                  </a:extLst>
                </a:gridCol>
                <a:gridCol w="595746">
                  <a:extLst>
                    <a:ext uri="{9D8B030D-6E8A-4147-A177-3AD203B41FA5}">
                      <a16:colId xmlns:a16="http://schemas.microsoft.com/office/drawing/2014/main" val="2226982157"/>
                    </a:ext>
                  </a:extLst>
                </a:gridCol>
                <a:gridCol w="623454">
                  <a:extLst>
                    <a:ext uri="{9D8B030D-6E8A-4147-A177-3AD203B41FA5}">
                      <a16:colId xmlns:a16="http://schemas.microsoft.com/office/drawing/2014/main" val="40560483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597287736"/>
                    </a:ext>
                  </a:extLst>
                </a:gridCol>
                <a:gridCol w="595746">
                  <a:extLst>
                    <a:ext uri="{9D8B030D-6E8A-4147-A177-3AD203B41FA5}">
                      <a16:colId xmlns:a16="http://schemas.microsoft.com/office/drawing/2014/main" val="3100657987"/>
                    </a:ext>
                  </a:extLst>
                </a:gridCol>
                <a:gridCol w="595745">
                  <a:extLst>
                    <a:ext uri="{9D8B030D-6E8A-4147-A177-3AD203B41FA5}">
                      <a16:colId xmlns:a16="http://schemas.microsoft.com/office/drawing/2014/main" val="39476475"/>
                    </a:ext>
                  </a:extLst>
                </a:gridCol>
                <a:gridCol w="637309">
                  <a:extLst>
                    <a:ext uri="{9D8B030D-6E8A-4147-A177-3AD203B41FA5}">
                      <a16:colId xmlns:a16="http://schemas.microsoft.com/office/drawing/2014/main" val="275391568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678844284"/>
                    </a:ext>
                  </a:extLst>
                </a:gridCol>
                <a:gridCol w="1122219">
                  <a:extLst>
                    <a:ext uri="{9D8B030D-6E8A-4147-A177-3AD203B41FA5}">
                      <a16:colId xmlns:a16="http://schemas.microsoft.com/office/drawing/2014/main" val="663908759"/>
                    </a:ext>
                  </a:extLst>
                </a:gridCol>
              </a:tblGrid>
              <a:tr h="12712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7878" marR="67878" marT="0" marB="0" vert="vert2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600" b="1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Майя</a:t>
                      </a:r>
                      <a:endParaRPr lang="ru-RU" sz="1600" b="1" dirty="0">
                        <a:solidFill>
                          <a:schemeClr val="bg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7878" marR="67878" marT="0" marB="0" vert="vert2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600" b="1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Петровка</a:t>
                      </a:r>
                      <a:endParaRPr lang="ru-RU" sz="1600" b="1" dirty="0">
                        <a:solidFill>
                          <a:schemeClr val="bg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7878" marR="67878" marT="0" marB="0" vert="vert2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600" b="1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Н-Бестях</a:t>
                      </a:r>
                      <a:endParaRPr lang="ru-RU" sz="1600" b="1" dirty="0">
                        <a:solidFill>
                          <a:schemeClr val="bg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7878" marR="67878" marT="0" marB="0" vert="vert2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600" b="1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Павловск</a:t>
                      </a:r>
                      <a:endParaRPr lang="ru-RU" sz="1600" b="1" dirty="0">
                        <a:solidFill>
                          <a:schemeClr val="bg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7878" marR="67878" marT="0" marB="0" vert="vert2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600" b="1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Хаптагай</a:t>
                      </a:r>
                      <a:endParaRPr lang="ru-RU" sz="1600" b="1" dirty="0">
                        <a:solidFill>
                          <a:schemeClr val="bg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7878" marR="67878" marT="0" marB="0" vert="vert2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600" b="1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Табага</a:t>
                      </a:r>
                      <a:endParaRPr lang="ru-RU" sz="1600" b="1" dirty="0">
                        <a:solidFill>
                          <a:schemeClr val="bg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7878" marR="67878" marT="0" marB="0" vert="vert2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600" b="1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Чуйя</a:t>
                      </a:r>
                      <a:endParaRPr lang="ru-RU" sz="1600" b="1" dirty="0">
                        <a:solidFill>
                          <a:schemeClr val="bg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7878" marR="67878" marT="0" marB="0" vert="vert2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600" b="1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Тюнгюлю</a:t>
                      </a:r>
                      <a:endParaRPr lang="ru-RU" sz="1600" b="1" dirty="0">
                        <a:solidFill>
                          <a:schemeClr val="bg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967" marR="66967" marT="0" marB="0" vert="vert2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600" b="1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Тумул</a:t>
                      </a:r>
                      <a:endParaRPr lang="ru-RU" sz="1600" b="1" dirty="0">
                        <a:solidFill>
                          <a:schemeClr val="bg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967" marR="66967" marT="0" marB="0" vert="vert2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600" b="1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Беке</a:t>
                      </a:r>
                      <a:endParaRPr lang="ru-RU" sz="1600" b="1" dirty="0">
                        <a:solidFill>
                          <a:schemeClr val="bg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967" marR="66967" marT="0" marB="0" vert="vert2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600" b="1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Бедимя</a:t>
                      </a:r>
                      <a:endParaRPr lang="ru-RU" sz="1600" b="1" dirty="0">
                        <a:solidFill>
                          <a:schemeClr val="bg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967" marR="66967" marT="0" marB="0" vert="vert2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6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Морук</a:t>
                      </a:r>
                      <a:endParaRPr lang="ru-RU" sz="1600" b="1" dirty="0">
                        <a:solidFill>
                          <a:schemeClr val="bg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967" marR="66967" marT="0" marB="0" vert="vert270"/>
                </a:tc>
                <a:tc>
                  <a:txBody>
                    <a:bodyPr/>
                    <a:lstStyle/>
                    <a:p>
                      <a:pPr marR="67310" indent="170815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9230" algn="l"/>
                        </a:tabLst>
                      </a:pPr>
                      <a:r>
                        <a:rPr lang="ru-RU" sz="1600" b="1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Мелже</a:t>
                      </a:r>
                      <a:endParaRPr lang="ru-RU" sz="1600" b="1" dirty="0">
                        <a:solidFill>
                          <a:schemeClr val="bg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967" marR="66967" marT="0" marB="0" vert="vert270"/>
                </a:tc>
                <a:tc>
                  <a:txBody>
                    <a:bodyPr/>
                    <a:lstStyle/>
                    <a:p>
                      <a:pPr marR="67310" indent="170815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9230" algn="l"/>
                        </a:tabLst>
                      </a:pPr>
                      <a:r>
                        <a:rPr lang="ru-RU" sz="1600" b="1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Бют-х</a:t>
                      </a:r>
                      <a:endParaRPr lang="ru-RU" sz="1600" b="1" dirty="0">
                        <a:solidFill>
                          <a:schemeClr val="bg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967" marR="66967" marT="0" marB="0" vert="vert270"/>
                </a:tc>
                <a:tc>
                  <a:txBody>
                    <a:bodyPr/>
                    <a:lstStyle/>
                    <a:p>
                      <a:pPr marR="67310" indent="170815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9230" algn="l"/>
                        </a:tabLst>
                      </a:pPr>
                      <a:r>
                        <a:rPr lang="ru-RU" sz="1600" b="1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Тарат</a:t>
                      </a:r>
                      <a:endParaRPr lang="ru-RU" sz="1600" b="1" dirty="0">
                        <a:solidFill>
                          <a:schemeClr val="bg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967" marR="66967" marT="0" marB="0" vert="vert2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600" b="1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  <a:endParaRPr lang="ru-RU" sz="1600" b="1" dirty="0">
                        <a:solidFill>
                          <a:schemeClr val="bg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967" marR="66967" marT="0" marB="0" vert="vert270"/>
                </a:tc>
                <a:extLst>
                  <a:ext uri="{0D108BD9-81ED-4DB2-BD59-A6C34878D82A}">
                    <a16:rowId xmlns:a16="http://schemas.microsoft.com/office/drawing/2014/main" val="2101113311"/>
                  </a:ext>
                </a:extLst>
              </a:tr>
              <a:tr h="6563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4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  <a:r>
                        <a:rPr lang="sah-RU" sz="1400" b="1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а</a:t>
                      </a:r>
                      <a:r>
                        <a:rPr lang="sah-RU" sz="14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бонентов</a:t>
                      </a:r>
                      <a:endParaRPr lang="ru-RU" sz="14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7878" marR="6787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4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1717</a:t>
                      </a:r>
                      <a:endParaRPr lang="ru-RU" sz="14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7878" marR="6787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400" b="1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307</a:t>
                      </a:r>
                      <a:endParaRPr lang="ru-RU" sz="1400" b="1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7878" marR="6787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400" b="1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652</a:t>
                      </a:r>
                      <a:endParaRPr lang="ru-RU" sz="1400" b="1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7878" marR="6787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400" b="1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658</a:t>
                      </a:r>
                      <a:endParaRPr lang="ru-RU" sz="1400" b="1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7878" marR="6787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4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303</a:t>
                      </a:r>
                      <a:endParaRPr lang="ru-RU" sz="14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7878" marR="6787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4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271</a:t>
                      </a:r>
                      <a:endParaRPr lang="ru-RU" sz="14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7878" marR="6787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4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159</a:t>
                      </a:r>
                      <a:endParaRPr lang="ru-RU" sz="14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7878" marR="6787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4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443</a:t>
                      </a:r>
                      <a:endParaRPr lang="ru-RU" sz="14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967" marR="6696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4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134</a:t>
                      </a:r>
                      <a:endParaRPr lang="ru-RU" sz="14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967" marR="6696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4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37</a:t>
                      </a:r>
                      <a:endParaRPr lang="ru-RU" sz="14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967" marR="6696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4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83</a:t>
                      </a:r>
                      <a:endParaRPr lang="ru-RU" sz="14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967" marR="6696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400" b="1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45</a:t>
                      </a:r>
                      <a:endParaRPr lang="ru-RU" sz="1400" b="1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967" marR="6696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4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55</a:t>
                      </a:r>
                      <a:endParaRPr lang="ru-RU" sz="14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967" marR="6696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180</a:t>
                      </a:r>
                      <a:endParaRPr lang="ru-RU" sz="14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967" marR="6696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74</a:t>
                      </a:r>
                      <a:endParaRPr lang="ru-RU" sz="14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967" marR="669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4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6386</a:t>
                      </a:r>
                      <a:endParaRPr lang="ru-RU" sz="14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967" marR="66967" marT="0" marB="0"/>
                </a:tc>
                <a:extLst>
                  <a:ext uri="{0D108BD9-81ED-4DB2-BD59-A6C34878D82A}">
                    <a16:rowId xmlns:a16="http://schemas.microsoft.com/office/drawing/2014/main" val="204636934"/>
                  </a:ext>
                </a:extLst>
              </a:tr>
              <a:tr h="7341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4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Частные жилые дома</a:t>
                      </a:r>
                      <a:endParaRPr lang="ru-RU" sz="14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7878" marR="6787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4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1319</a:t>
                      </a:r>
                      <a:endParaRPr lang="ru-RU" sz="14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7878" marR="6787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4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288</a:t>
                      </a:r>
                      <a:endParaRPr lang="ru-RU" sz="14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7878" marR="6787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4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481</a:t>
                      </a:r>
                      <a:endParaRPr lang="ru-RU" sz="14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7878" marR="6787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4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629</a:t>
                      </a:r>
                      <a:endParaRPr lang="ru-RU" sz="14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7878" marR="6787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4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290</a:t>
                      </a:r>
                      <a:endParaRPr lang="ru-RU" sz="14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7878" marR="6787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4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258</a:t>
                      </a:r>
                      <a:endParaRPr lang="ru-RU" sz="14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7878" marR="6787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4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143</a:t>
                      </a:r>
                      <a:endParaRPr lang="ru-RU" sz="14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7878" marR="6787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400" b="1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421</a:t>
                      </a:r>
                      <a:endParaRPr lang="ru-RU" sz="1400" b="1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967" marR="6696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4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132</a:t>
                      </a:r>
                      <a:endParaRPr lang="ru-RU" sz="14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967" marR="6696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4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37</a:t>
                      </a:r>
                      <a:endParaRPr lang="ru-RU" sz="14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967" marR="6696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4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82</a:t>
                      </a:r>
                      <a:endParaRPr lang="ru-RU" sz="14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967" marR="6696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4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45</a:t>
                      </a:r>
                      <a:endParaRPr lang="ru-RU" sz="14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967" marR="6696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4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54</a:t>
                      </a:r>
                      <a:endParaRPr lang="ru-RU" sz="14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967" marR="6696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177</a:t>
                      </a:r>
                      <a:endParaRPr lang="ru-RU" sz="14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967" marR="6696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65</a:t>
                      </a:r>
                      <a:endParaRPr lang="ru-RU" sz="14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967" marR="669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4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5186</a:t>
                      </a:r>
                      <a:endParaRPr lang="ru-RU" sz="14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967" marR="66967" marT="0" marB="0"/>
                </a:tc>
                <a:extLst>
                  <a:ext uri="{0D108BD9-81ED-4DB2-BD59-A6C34878D82A}">
                    <a16:rowId xmlns:a16="http://schemas.microsoft.com/office/drawing/2014/main" val="2800879927"/>
                  </a:ext>
                </a:extLst>
              </a:tr>
              <a:tr h="7111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4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Мн.кв </a:t>
                      </a:r>
                      <a:r>
                        <a:rPr lang="sah-RU" sz="14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жилые дома</a:t>
                      </a:r>
                      <a:endParaRPr lang="ru-RU" sz="14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7878" marR="6787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4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221</a:t>
                      </a:r>
                      <a:endParaRPr lang="ru-RU" sz="14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7878" marR="6787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4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4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7878" marR="6787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4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129</a:t>
                      </a:r>
                      <a:endParaRPr lang="ru-RU" sz="14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7878" marR="6787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4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27</a:t>
                      </a:r>
                      <a:endParaRPr lang="ru-RU" sz="14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7878" marR="6787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4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4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7878" marR="6787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4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4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7878" marR="6787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4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4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7878" marR="6787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400" b="1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967" marR="6696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400" b="1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400" b="1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967" marR="6696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400" b="1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400" b="1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967" marR="6696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400" b="1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400" b="1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967" marR="6696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4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4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967" marR="6696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4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4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967" marR="6696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</a:t>
                      </a:r>
                      <a:endParaRPr lang="ru-RU" sz="14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967" marR="6696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</a:t>
                      </a:r>
                      <a:endParaRPr lang="ru-RU" sz="14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967" marR="669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4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379</a:t>
                      </a:r>
                      <a:endParaRPr lang="ru-RU" sz="14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967" marR="66967" marT="0" marB="0"/>
                </a:tc>
                <a:extLst>
                  <a:ext uri="{0D108BD9-81ED-4DB2-BD59-A6C34878D82A}">
                    <a16:rowId xmlns:a16="http://schemas.microsoft.com/office/drawing/2014/main" val="3974786141"/>
                  </a:ext>
                </a:extLst>
              </a:tr>
              <a:tr h="4358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4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Гаражи, </a:t>
                      </a:r>
                      <a:r>
                        <a:rPr lang="sah-RU" sz="14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бани</a:t>
                      </a:r>
                      <a:endParaRPr lang="ru-RU" sz="14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7878" marR="6787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4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177</a:t>
                      </a:r>
                      <a:endParaRPr lang="ru-RU" sz="14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7878" marR="6787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400" b="1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</a:t>
                      </a:r>
                      <a:endParaRPr lang="ru-RU" sz="1400" b="1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7878" marR="6787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4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47</a:t>
                      </a:r>
                      <a:endParaRPr lang="ru-RU" sz="14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7878" marR="6787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4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lang="ru-RU" sz="14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7878" marR="6787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4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  <a:endParaRPr lang="ru-RU" sz="14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7878" marR="6787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4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  <a:endParaRPr lang="ru-RU" sz="14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7878" marR="6787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4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  <a:endParaRPr lang="ru-RU" sz="14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7878" marR="6787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lang="ru-RU" sz="14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967" marR="6696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4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4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967" marR="6696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400" b="1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400" b="1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967" marR="6696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400" b="1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400" b="1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967" marR="6696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400" b="1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400" b="1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967" marR="6696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400" b="1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400" b="1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967" marR="6696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</a:t>
                      </a:r>
                      <a:endParaRPr lang="ru-RU" sz="14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967" marR="6696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</a:t>
                      </a:r>
                      <a:endParaRPr lang="ru-RU" sz="14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967" marR="669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4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312</a:t>
                      </a:r>
                      <a:endParaRPr lang="ru-RU" sz="14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967" marR="66967" marT="0" marB="0"/>
                </a:tc>
                <a:extLst>
                  <a:ext uri="{0D108BD9-81ED-4DB2-BD59-A6C34878D82A}">
                    <a16:rowId xmlns:a16="http://schemas.microsoft.com/office/drawing/2014/main" val="2345514468"/>
                  </a:ext>
                </a:extLst>
              </a:tr>
              <a:tr h="4588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400" b="1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Отеч. котлы</a:t>
                      </a:r>
                      <a:endParaRPr lang="ru-RU" sz="1400" b="1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7878" marR="6787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4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1050</a:t>
                      </a:r>
                      <a:endParaRPr lang="ru-RU" sz="14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7878" marR="6787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4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288</a:t>
                      </a:r>
                      <a:endParaRPr lang="ru-RU" sz="14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7878" marR="6787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4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299</a:t>
                      </a:r>
                      <a:endParaRPr lang="ru-RU" sz="14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7878" marR="6787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4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613</a:t>
                      </a:r>
                      <a:endParaRPr lang="ru-RU" sz="14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7878" marR="6787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4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281</a:t>
                      </a:r>
                      <a:endParaRPr lang="ru-RU" sz="14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7878" marR="6787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4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244</a:t>
                      </a:r>
                      <a:endParaRPr lang="ru-RU" sz="14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7878" marR="6787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4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101</a:t>
                      </a:r>
                      <a:endParaRPr lang="ru-RU" sz="14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7878" marR="6787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378</a:t>
                      </a:r>
                      <a:endParaRPr lang="ru-RU" sz="14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967" marR="6696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4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115</a:t>
                      </a:r>
                      <a:endParaRPr lang="ru-RU" sz="14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967" marR="6696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4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37</a:t>
                      </a:r>
                      <a:endParaRPr lang="ru-RU" sz="14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967" marR="6696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4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80</a:t>
                      </a:r>
                      <a:endParaRPr lang="ru-RU" sz="14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967" marR="6696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4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41</a:t>
                      </a:r>
                      <a:endParaRPr lang="ru-RU" sz="14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967" marR="6696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4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52</a:t>
                      </a:r>
                      <a:endParaRPr lang="ru-RU" sz="14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967" marR="6696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177</a:t>
                      </a:r>
                      <a:endParaRPr lang="ru-RU" sz="14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967" marR="6696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69</a:t>
                      </a:r>
                      <a:endParaRPr lang="ru-RU" sz="14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967" marR="669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4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5028</a:t>
                      </a:r>
                      <a:endParaRPr lang="ru-RU" sz="14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967" marR="66967" marT="0" marB="0"/>
                </a:tc>
                <a:extLst>
                  <a:ext uri="{0D108BD9-81ED-4DB2-BD59-A6C34878D82A}">
                    <a16:rowId xmlns:a16="http://schemas.microsoft.com/office/drawing/2014/main" val="99960227"/>
                  </a:ext>
                </a:extLst>
              </a:tr>
              <a:tr h="4129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4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Имп. котлы</a:t>
                      </a:r>
                      <a:endParaRPr lang="ru-RU" sz="14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7878" marR="6787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400" b="1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423</a:t>
                      </a:r>
                      <a:endParaRPr lang="ru-RU" sz="1400" b="1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7878" marR="6787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4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23</a:t>
                      </a:r>
                      <a:endParaRPr lang="ru-RU" sz="14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7878" marR="6787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4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318</a:t>
                      </a:r>
                      <a:endParaRPr lang="ru-RU" sz="14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7878" marR="6787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4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29</a:t>
                      </a:r>
                      <a:endParaRPr lang="ru-RU" sz="14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7878" marR="6787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4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  <a:endParaRPr lang="ru-RU" sz="14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7878" marR="6787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4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  <a:endParaRPr lang="ru-RU" sz="14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7878" marR="6787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4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43</a:t>
                      </a:r>
                      <a:endParaRPr lang="ru-RU" sz="14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7878" marR="6787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53</a:t>
                      </a:r>
                      <a:endParaRPr lang="ru-RU" sz="1400" b="1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967" marR="6696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400" b="1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</a:t>
                      </a:r>
                      <a:endParaRPr lang="ru-RU" sz="1400" b="1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967" marR="6696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4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4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967" marR="6696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4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4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967" marR="6696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4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4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967" marR="6696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4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4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967" marR="6696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  <a:endParaRPr lang="ru-RU" sz="14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967" marR="6696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</a:t>
                      </a:r>
                      <a:endParaRPr lang="ru-RU" sz="14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967" marR="669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4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890</a:t>
                      </a:r>
                      <a:endParaRPr lang="ru-RU" sz="14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967" marR="66967" marT="0" marB="0"/>
                </a:tc>
                <a:extLst>
                  <a:ext uri="{0D108BD9-81ED-4DB2-BD59-A6C34878D82A}">
                    <a16:rowId xmlns:a16="http://schemas.microsoft.com/office/drawing/2014/main" val="312911883"/>
                  </a:ext>
                </a:extLst>
              </a:tr>
              <a:tr h="6497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4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Конвекторы</a:t>
                      </a:r>
                      <a:endParaRPr lang="ru-RU" sz="14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7878" marR="6787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400" b="1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161</a:t>
                      </a:r>
                      <a:endParaRPr lang="ru-RU" sz="1400" b="1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7878" marR="6787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4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sz="14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7878" marR="6787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4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24</a:t>
                      </a:r>
                      <a:endParaRPr lang="ru-RU" sz="14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7878" marR="6787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4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ru-RU" sz="14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7878" marR="6787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4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sz="14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7878" marR="6787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4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  <a:endParaRPr lang="ru-RU" sz="14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7878" marR="6787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4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  <a:endParaRPr lang="ru-RU" sz="14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7878" marR="6787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</a:t>
                      </a:r>
                      <a:endParaRPr lang="ru-RU" sz="1400" b="1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967" marR="6696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400" b="1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400" b="1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967" marR="6696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400" b="1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400" b="1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967" marR="6696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4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4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967" marR="6696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4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4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967" marR="6696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4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4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967" marR="6696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</a:t>
                      </a:r>
                      <a:endParaRPr lang="ru-RU" sz="14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967" marR="6696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</a:t>
                      </a:r>
                      <a:endParaRPr lang="ru-RU" sz="14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967" marR="669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4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478</a:t>
                      </a:r>
                      <a:endParaRPr lang="ru-RU" sz="14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967" marR="66967" marT="0" marB="0"/>
                </a:tc>
                <a:extLst>
                  <a:ext uri="{0D108BD9-81ED-4DB2-BD59-A6C34878D82A}">
                    <a16:rowId xmlns:a16="http://schemas.microsoft.com/office/drawing/2014/main" val="11398329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842486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9487" y="268144"/>
            <a:ext cx="11465169" cy="687820"/>
          </a:xfrm>
        </p:spPr>
        <p:txBody>
          <a:bodyPr>
            <a:noAutofit/>
          </a:bodyPr>
          <a:lstStyle/>
          <a:p>
            <a:pPr algn="ctr"/>
            <a:r>
              <a:rPr lang="ru-RU" sz="1600" b="1" dirty="0" smtClean="0">
                <a:solidFill>
                  <a:srgbClr val="FF0000"/>
                </a:solidFill>
                <a:latin typeface="Constantia" panose="02030602050306030303" pitchFamily="18" charset="0"/>
              </a:rPr>
              <a:t>СРАВНИТЕЛЬНЫЙ АНАЛИЗ ВЫПЛАТ ЗА ИСПОЛЬЗОВАНИЕ ПРИРОДНОГО ГАЗА (ЗА 1 ГОД В РУБЛЯХ)</a:t>
            </a:r>
            <a:br>
              <a:rPr lang="ru-RU" sz="1600" b="1" dirty="0" smtClean="0">
                <a:solidFill>
                  <a:srgbClr val="FF0000"/>
                </a:solidFill>
                <a:latin typeface="Constantia" panose="02030602050306030303" pitchFamily="18" charset="0"/>
              </a:rPr>
            </a:br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  <a:latin typeface="Constantia" panose="02030602050306030303" pitchFamily="18" charset="0"/>
              </a:rPr>
              <a:t>Подсчеты </a:t>
            </a:r>
            <a:r>
              <a:rPr lang="ru-RU" sz="1600" b="1" dirty="0">
                <a:solidFill>
                  <a:schemeClr val="accent5">
                    <a:lumMod val="50000"/>
                  </a:schemeClr>
                </a:solidFill>
                <a:latin typeface="Constantia" panose="02030602050306030303" pitchFamily="18" charset="0"/>
              </a:rPr>
              <a:t>проводились с учетом площади дома (квартиры) клиентов </a:t>
            </a:r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  <a:latin typeface="Constantia" panose="02030602050306030303" pitchFamily="18" charset="0"/>
              </a:rPr>
              <a:t>без </a:t>
            </a:r>
            <a:r>
              <a:rPr lang="ru-RU" sz="1600" b="1" dirty="0">
                <a:solidFill>
                  <a:schemeClr val="accent5">
                    <a:lumMod val="50000"/>
                  </a:schemeClr>
                </a:solidFill>
                <a:latin typeface="Constantia" panose="02030602050306030303" pitchFamily="18" charset="0"/>
              </a:rPr>
              <a:t>оплаты за техническое обслуживание. </a:t>
            </a:r>
            <a:br>
              <a:rPr lang="ru-RU" sz="1600" b="1" dirty="0">
                <a:solidFill>
                  <a:schemeClr val="accent5">
                    <a:lumMod val="50000"/>
                  </a:schemeClr>
                </a:solidFill>
                <a:latin typeface="Constantia" panose="02030602050306030303" pitchFamily="18" charset="0"/>
              </a:rPr>
            </a:br>
            <a:endParaRPr lang="ru-RU" sz="1600" b="1" dirty="0">
              <a:solidFill>
                <a:schemeClr val="accent5">
                  <a:lumMod val="50000"/>
                </a:schemeClr>
              </a:solidFill>
              <a:latin typeface="Constantia" panose="02030602050306030303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64157414"/>
              </p:ext>
            </p:extLst>
          </p:nvPr>
        </p:nvGraphicFramePr>
        <p:xfrm>
          <a:off x="365757" y="914401"/>
          <a:ext cx="11352628" cy="57516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0190">
                  <a:extLst>
                    <a:ext uri="{9D8B030D-6E8A-4147-A177-3AD203B41FA5}">
                      <a16:colId xmlns:a16="http://schemas.microsoft.com/office/drawing/2014/main" val="3234276401"/>
                    </a:ext>
                  </a:extLst>
                </a:gridCol>
                <a:gridCol w="2543418">
                  <a:extLst>
                    <a:ext uri="{9D8B030D-6E8A-4147-A177-3AD203B41FA5}">
                      <a16:colId xmlns:a16="http://schemas.microsoft.com/office/drawing/2014/main" val="2954893336"/>
                    </a:ext>
                  </a:extLst>
                </a:gridCol>
                <a:gridCol w="1621804">
                  <a:extLst>
                    <a:ext uri="{9D8B030D-6E8A-4147-A177-3AD203B41FA5}">
                      <a16:colId xmlns:a16="http://schemas.microsoft.com/office/drawing/2014/main" val="1772303074"/>
                    </a:ext>
                  </a:extLst>
                </a:gridCol>
                <a:gridCol w="1621804">
                  <a:extLst>
                    <a:ext uri="{9D8B030D-6E8A-4147-A177-3AD203B41FA5}">
                      <a16:colId xmlns:a16="http://schemas.microsoft.com/office/drawing/2014/main" val="876179"/>
                    </a:ext>
                  </a:extLst>
                </a:gridCol>
                <a:gridCol w="1621804">
                  <a:extLst>
                    <a:ext uri="{9D8B030D-6E8A-4147-A177-3AD203B41FA5}">
                      <a16:colId xmlns:a16="http://schemas.microsoft.com/office/drawing/2014/main" val="1036457080"/>
                    </a:ext>
                  </a:extLst>
                </a:gridCol>
                <a:gridCol w="1621804">
                  <a:extLst>
                    <a:ext uri="{9D8B030D-6E8A-4147-A177-3AD203B41FA5}">
                      <a16:colId xmlns:a16="http://schemas.microsoft.com/office/drawing/2014/main" val="1018943091"/>
                    </a:ext>
                  </a:extLst>
                </a:gridCol>
                <a:gridCol w="1621804">
                  <a:extLst>
                    <a:ext uri="{9D8B030D-6E8A-4147-A177-3AD203B41FA5}">
                      <a16:colId xmlns:a16="http://schemas.microsoft.com/office/drawing/2014/main" val="3126406369"/>
                    </a:ext>
                  </a:extLst>
                </a:gridCol>
              </a:tblGrid>
              <a:tr h="3582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№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Ф.И.О. абонента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Сумма выплат за год в рублях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Площадь жилого дома </a:t>
                      </a: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в м. кв.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Сумма выплат за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 1 кв. м. жилья.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Наименование марки газовых котлов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Производство (импортн.) или (отечеств.)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86808420"/>
                  </a:ext>
                </a:extLst>
              </a:tr>
              <a:tr h="3582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1.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Бурнашева Н.Н.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21.000</a:t>
                      </a:r>
                      <a:endParaRPr lang="ru-RU" sz="14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48</a:t>
                      </a:r>
                      <a:endParaRPr lang="ru-RU" sz="14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  </a:t>
                      </a:r>
                      <a:r>
                        <a:rPr lang="ru-RU" sz="14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        </a:t>
                      </a:r>
                      <a:r>
                        <a:rPr lang="ru-RU" sz="14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437,5</a:t>
                      </a:r>
                      <a:endParaRPr lang="ru-RU" sz="14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КСТГ - 20</a:t>
                      </a:r>
                      <a:endParaRPr lang="ru-RU" sz="1400" b="1">
                        <a:solidFill>
                          <a:schemeClr val="accent5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Отечественный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8533123"/>
                  </a:ext>
                </a:extLst>
              </a:tr>
              <a:tr h="3582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2.</a:t>
                      </a:r>
                      <a:endParaRPr lang="ru-RU" sz="1400">
                        <a:solidFill>
                          <a:schemeClr val="accent5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Брызгалова Л.И.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29.000</a:t>
                      </a:r>
                      <a:endParaRPr lang="ru-RU" sz="14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72</a:t>
                      </a:r>
                      <a:endParaRPr lang="ru-RU" sz="14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402,77</a:t>
                      </a:r>
                      <a:endParaRPr lang="ru-RU" sz="14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КСТГ – 20</a:t>
                      </a:r>
                      <a:endParaRPr lang="ru-RU" sz="1400" b="1">
                        <a:solidFill>
                          <a:schemeClr val="accent5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Отечественный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71267024"/>
                  </a:ext>
                </a:extLst>
              </a:tr>
              <a:tr h="3582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3.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Григорьева Л.А.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20.011</a:t>
                      </a:r>
                      <a:endParaRPr lang="ru-RU" sz="14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60</a:t>
                      </a:r>
                      <a:endParaRPr lang="ru-RU" sz="14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333,52</a:t>
                      </a:r>
                      <a:endParaRPr lang="ru-RU" sz="14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КСТГ-16</a:t>
                      </a:r>
                      <a:endParaRPr lang="ru-RU" sz="14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Отечественный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1541906"/>
                  </a:ext>
                </a:extLst>
              </a:tr>
              <a:tr h="3582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4.</a:t>
                      </a:r>
                      <a:endParaRPr lang="ru-RU" sz="1400">
                        <a:solidFill>
                          <a:schemeClr val="accent5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Алексеев М.Ф.</a:t>
                      </a:r>
                      <a:endParaRPr lang="ru-RU" sz="1400">
                        <a:solidFill>
                          <a:schemeClr val="accent5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24.777</a:t>
                      </a:r>
                      <a:endParaRPr lang="ru-RU" sz="14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78</a:t>
                      </a:r>
                      <a:endParaRPr lang="ru-RU" sz="14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317,65</a:t>
                      </a:r>
                      <a:endParaRPr lang="ru-RU" sz="14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Лемакс</a:t>
                      </a:r>
                      <a:r>
                        <a:rPr lang="ru-RU" sz="14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ru-RU" sz="14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Отечественный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10386924"/>
                  </a:ext>
                </a:extLst>
              </a:tr>
              <a:tr h="3582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5.</a:t>
                      </a:r>
                      <a:endParaRPr lang="ru-RU" sz="1400">
                        <a:solidFill>
                          <a:schemeClr val="accent5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Эверстов М.М.</a:t>
                      </a:r>
                      <a:endParaRPr lang="ru-RU" sz="1400">
                        <a:solidFill>
                          <a:schemeClr val="accent5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23.130</a:t>
                      </a:r>
                      <a:endParaRPr lang="ru-RU" sz="14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72</a:t>
                      </a:r>
                      <a:endParaRPr lang="ru-RU" sz="14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321,25</a:t>
                      </a:r>
                      <a:endParaRPr lang="ru-RU" sz="14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Сигнал КОВ-12,5</a:t>
                      </a:r>
                      <a:endParaRPr lang="ru-RU" sz="14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Отечественный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43499200"/>
                  </a:ext>
                </a:extLst>
              </a:tr>
              <a:tr h="3582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6.</a:t>
                      </a:r>
                      <a:endParaRPr lang="ru-RU" sz="1400">
                        <a:solidFill>
                          <a:schemeClr val="accent5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Брызгалов И.И.</a:t>
                      </a:r>
                      <a:endParaRPr lang="ru-RU" sz="1400">
                        <a:solidFill>
                          <a:schemeClr val="accent5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25.171</a:t>
                      </a:r>
                      <a:endParaRPr lang="ru-RU" sz="14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73,5</a:t>
                      </a:r>
                      <a:endParaRPr lang="ru-RU" sz="14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342,46</a:t>
                      </a:r>
                      <a:endParaRPr lang="ru-RU" sz="14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КСТГ - 16</a:t>
                      </a:r>
                      <a:endParaRPr lang="ru-RU" sz="14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Отечественный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27409936"/>
                  </a:ext>
                </a:extLst>
              </a:tr>
              <a:tr h="3582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7.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Бурнашева А.П. 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35.420</a:t>
                      </a:r>
                      <a:endParaRPr lang="ru-RU" sz="14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84</a:t>
                      </a:r>
                      <a:endParaRPr lang="ru-RU" sz="14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421,66</a:t>
                      </a:r>
                      <a:endParaRPr lang="ru-RU" sz="14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КСТГ - 20</a:t>
                      </a:r>
                      <a:endParaRPr lang="ru-RU" sz="14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Отечественный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89954081"/>
                  </a:ext>
                </a:extLst>
              </a:tr>
              <a:tr h="3582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8.</a:t>
                      </a:r>
                      <a:endParaRPr lang="ru-RU" sz="1400">
                        <a:solidFill>
                          <a:schemeClr val="accent5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Брызгалов П.Р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28.322</a:t>
                      </a:r>
                      <a:endParaRPr lang="ru-RU" sz="14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56</a:t>
                      </a:r>
                      <a:endParaRPr lang="ru-RU" sz="14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505,75</a:t>
                      </a:r>
                      <a:endParaRPr lang="ru-RU" sz="14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КСТГ - 20</a:t>
                      </a:r>
                      <a:endParaRPr lang="ru-RU" sz="14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Отечественный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257557"/>
                  </a:ext>
                </a:extLst>
              </a:tr>
              <a:tr h="3582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9.</a:t>
                      </a:r>
                      <a:endParaRPr lang="ru-RU" sz="1400">
                        <a:solidFill>
                          <a:schemeClr val="accent5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Керемясов Ф.Ф.</a:t>
                      </a:r>
                      <a:endParaRPr lang="ru-RU" sz="1400">
                        <a:solidFill>
                          <a:schemeClr val="accent5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19</a:t>
                      </a:r>
                      <a:r>
                        <a:rPr lang="ru-RU" sz="14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r>
                        <a:rPr lang="en-US" sz="14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499</a:t>
                      </a:r>
                      <a:endParaRPr lang="ru-RU" sz="14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r>
                        <a:rPr lang="ru-RU" sz="14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3,</a:t>
                      </a:r>
                      <a:r>
                        <a:rPr lang="en-US" sz="14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ru-RU" sz="14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305,62</a:t>
                      </a:r>
                      <a:endParaRPr lang="ru-RU" sz="14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Navien</a:t>
                      </a:r>
                      <a:r>
                        <a:rPr lang="en-US" sz="14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Deluxe</a:t>
                      </a:r>
                      <a:endParaRPr lang="ru-RU" sz="14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Импортный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60806704"/>
                  </a:ext>
                </a:extLst>
              </a:tr>
              <a:tr h="3582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10.</a:t>
                      </a:r>
                      <a:endParaRPr lang="ru-RU" sz="1400">
                        <a:solidFill>
                          <a:schemeClr val="accent5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Брызгалов П.И.</a:t>
                      </a:r>
                      <a:endParaRPr lang="ru-RU" sz="1400">
                        <a:solidFill>
                          <a:schemeClr val="accent5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26</a:t>
                      </a:r>
                      <a:r>
                        <a:rPr lang="ru-RU" sz="14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r>
                        <a:rPr lang="en-US" sz="14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4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32</a:t>
                      </a:r>
                      <a:endParaRPr lang="ru-RU" sz="14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815,62</a:t>
                      </a:r>
                      <a:endParaRPr lang="ru-RU" sz="14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КСТГ - 20</a:t>
                      </a:r>
                      <a:endParaRPr lang="ru-RU" sz="14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Отечественный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12344531"/>
                  </a:ext>
                </a:extLst>
              </a:tr>
              <a:tr h="3582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r>
                        <a:rPr lang="ru-RU" sz="140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1.</a:t>
                      </a:r>
                      <a:endParaRPr lang="ru-RU" sz="1400">
                        <a:solidFill>
                          <a:schemeClr val="accent5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Брызгалов Р.П.</a:t>
                      </a:r>
                      <a:endParaRPr lang="ru-RU" sz="1400">
                        <a:solidFill>
                          <a:schemeClr val="accent5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19.268</a:t>
                      </a:r>
                      <a:endParaRPr lang="ru-RU" sz="14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60</a:t>
                      </a:r>
                      <a:endParaRPr lang="ru-RU" sz="14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344,07</a:t>
                      </a:r>
                      <a:endParaRPr lang="ru-RU" sz="14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Атон</a:t>
                      </a:r>
                      <a:r>
                        <a:rPr lang="ru-RU" sz="14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АОГВ-16ЕМ</a:t>
                      </a:r>
                      <a:endParaRPr lang="ru-RU" sz="14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Отечественный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51469053"/>
                  </a:ext>
                </a:extLst>
              </a:tr>
              <a:tr h="3582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12.</a:t>
                      </a:r>
                      <a:endParaRPr lang="ru-RU" sz="1400">
                        <a:solidFill>
                          <a:schemeClr val="accent5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Зыков В.Н.</a:t>
                      </a:r>
                      <a:endParaRPr lang="ru-RU" sz="1400">
                        <a:solidFill>
                          <a:schemeClr val="accent5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r>
                        <a:rPr lang="ru-RU" sz="14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8.968</a:t>
                      </a:r>
                      <a:endParaRPr lang="ru-RU" sz="14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55,6</a:t>
                      </a:r>
                      <a:endParaRPr lang="ru-RU" sz="14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341</a:t>
                      </a:r>
                      <a:r>
                        <a:rPr lang="ru-RU" sz="14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r>
                        <a:rPr lang="en-US" sz="14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15</a:t>
                      </a:r>
                      <a:endParaRPr lang="ru-RU" sz="14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Nova Florida CTF </a:t>
                      </a:r>
                      <a:endParaRPr lang="ru-RU" sz="14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Импортный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00163687"/>
                  </a:ext>
                </a:extLst>
              </a:tr>
              <a:tr h="3582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13.</a:t>
                      </a:r>
                      <a:endParaRPr lang="ru-RU" sz="1400">
                        <a:solidFill>
                          <a:schemeClr val="accent5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Платонов М.М.</a:t>
                      </a:r>
                      <a:endParaRPr lang="ru-RU" sz="1400">
                        <a:solidFill>
                          <a:schemeClr val="accent5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16.105</a:t>
                      </a:r>
                      <a:endParaRPr lang="ru-RU" sz="14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52</a:t>
                      </a:r>
                      <a:endParaRPr lang="ru-RU" sz="14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309.72</a:t>
                      </a:r>
                      <a:endParaRPr lang="ru-RU" sz="14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Protherm-30 TLO</a:t>
                      </a:r>
                      <a:endParaRPr lang="ru-RU" sz="14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Импортный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7478566"/>
                  </a:ext>
                </a:extLst>
              </a:tr>
              <a:tr h="3582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14</a:t>
                      </a:r>
                      <a:r>
                        <a:rPr lang="ru-RU" sz="140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ru-RU" sz="1400">
                        <a:solidFill>
                          <a:schemeClr val="accent5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Борисов П.Т.</a:t>
                      </a:r>
                      <a:endParaRPr lang="ru-RU" sz="1400">
                        <a:solidFill>
                          <a:schemeClr val="accent5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18044</a:t>
                      </a:r>
                      <a:endParaRPr lang="ru-RU" sz="14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63</a:t>
                      </a:r>
                      <a:endParaRPr lang="ru-RU" sz="14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286,41</a:t>
                      </a:r>
                      <a:endParaRPr lang="ru-RU" sz="14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Rinnai RB</a:t>
                      </a:r>
                      <a:r>
                        <a:rPr lang="ru-RU" sz="14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206</a:t>
                      </a:r>
                      <a:endParaRPr lang="ru-RU" sz="14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импортный</a:t>
                      </a:r>
                      <a:endParaRPr lang="ru-RU" sz="14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821183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624075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1193</TotalTime>
  <Words>1817</Words>
  <Application>Microsoft Office PowerPoint</Application>
  <PresentationFormat>Широкоэкранный</PresentationFormat>
  <Paragraphs>383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Constantia</vt:lpstr>
      <vt:lpstr>Times New Roman</vt:lpstr>
      <vt:lpstr>Тема Office</vt:lpstr>
      <vt:lpstr>Экономия бюджета сельской семьи  посредством оптимального выбора  газовых котлов  </vt:lpstr>
      <vt:lpstr>СТРУКТУРА ИССЛЕДОВАТЕЛЬСКОЙ РАБОТЫ:</vt:lpstr>
      <vt:lpstr> АКТУАЛЬНОСТЬ: тема о правильном выборе газового котла очень актуальна, т.к. от него зависит бюджет сельской семьи. ЦЕЛЬ ИССЛЕДОВАНИЯ: выяснить эффективность использования и экономичность отопительных котлов отечественного и импортного производства. ОБЪЕКТ ИССЛЕДОВАНИЯ: изучение отопительных газовых котлов отечественного и импортного производства для снабжения квартир и жилых домов. ПРЕДМЕТ ИССЛЕДОВАНИЯ: экономия расходов на газ при использовании котлов отечественного и импортного производства.</vt:lpstr>
      <vt:lpstr>Презентация PowerPoint</vt:lpstr>
      <vt:lpstr>До введения газа в с. Табага печи топились дровами-швырками.  В таблице приведен примерный расчет расходов одной семьи  на заготовку дров-швырков при отсутствии газификации на данный период.</vt:lpstr>
      <vt:lpstr>Улучшение экологической обстановки в наслеге</vt:lpstr>
      <vt:lpstr>Презентация PowerPoint</vt:lpstr>
      <vt:lpstr>В настоящее время в 15 населенных пунктах Мегино-Кангаласского улуса введена газификация.</vt:lpstr>
      <vt:lpstr>СРАВНИТЕЛЬНЫЙ АНАЛИЗ ВЫПЛАТ ЗА ИСПОЛЬЗОВАНИЕ ПРИРОДНОГО ГАЗА (ЗА 1 ГОД В РУБЛЯХ) Подсчеты проводились с учетом площади дома (квартиры) клиентов без оплаты за техническое обслуживание.  </vt:lpstr>
      <vt:lpstr>Презентация PowerPoint</vt:lpstr>
      <vt:lpstr> ХОД ИССЛЕДОВАНИЯ РЕЗУЛЬТАТЫ ДИАГНОСТИЧЕСКИХ ИССЛЕДОВАНИЙ</vt:lpstr>
      <vt:lpstr>Презентация PowerPoint</vt:lpstr>
      <vt:lpstr>Анализ ответов на IV вопрос «Каким газовым котлом вы пользуетесь в настоящее время?» показал, что 15 из 28-и (53,5%) опрошенных используют газовый котел отечественного производства КСТГ-20, выданный по субсидии. 6 из 28-и (21,4%) используют отечественный газовый котел АТОН. 2 из 28-и (7,14) используют газовый котел ОЧАГ. Двое опрошенных из 28-и (7,14%) пользуются импортным газовым котлом  RINNAI. Один из 28-и (3,57%) пользуется импортным газовым котлом  BAXI.  Двое (7,14%) пользуются импортным котлом Ново-Флорида. </vt:lpstr>
      <vt:lpstr>VI вопрос «Сколько рублей вы платите за газ в один год (примерно с сентября по апрель)?» До 20 тыс. рублей – 10 чел. (35,7%) - 2 отечественных (Атон),  8 импортных. От 20-и до 30 тыс. рублей - 11 чел. (57,1%) - 4 отечественных (КСТГ-20), 7 отечественных (Лемакс, Атон и Сигнал). От 30-и до 40 тыс. рублей -  7 чел. (7, 14%) – 7 отечественных (КСТГ-20). По ответам на 6-й вопрос видно, что наиболее экономичными являются отечественные котлы Атон, Лемакс, Сигнал и импортные котлы. 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rbryz</dc:creator>
  <cp:lastModifiedBy>rbryz</cp:lastModifiedBy>
  <cp:revision>57</cp:revision>
  <cp:lastPrinted>2023-01-09T05:03:36Z</cp:lastPrinted>
  <dcterms:created xsi:type="dcterms:W3CDTF">2023-01-04T06:41:09Z</dcterms:created>
  <dcterms:modified xsi:type="dcterms:W3CDTF">2023-03-23T04:24:42Z</dcterms:modified>
</cp:coreProperties>
</file>