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60" r:id="rId5"/>
    <p:sldId id="266" r:id="rId6"/>
    <p:sldId id="265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2403"/>
    <a:srgbClr val="481F67"/>
    <a:srgbClr val="0042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Результат исследования 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низкий 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5 "А" класс</c:v>
                </c:pt>
                <c:pt idx="1">
                  <c:v>6 "А" класс</c:v>
                </c:pt>
                <c:pt idx="2">
                  <c:v>7 "А" класс</c:v>
                </c:pt>
                <c:pt idx="3">
                  <c:v>8 "А" класс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25</c:v>
                </c:pt>
                <c:pt idx="1">
                  <c:v>22</c:v>
                </c:pt>
                <c:pt idx="2">
                  <c:v>23</c:v>
                </c:pt>
                <c:pt idx="3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DB6-4BDD-9CB2-D9D940D11E2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средний</c:v>
                </c:pt>
              </c:strCache>
            </c:strRef>
          </c:tx>
          <c:spPr>
            <a:effectLst>
              <a:glow rad="63500">
                <a:srgbClr val="00B050">
                  <a:alpha val="40000"/>
                </a:srgbClr>
              </a:glo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  <a:effectLst>
                <a:glow rad="63500">
                  <a:srgbClr val="00B050">
                    <a:alpha val="40000"/>
                  </a:srgbClr>
                </a:glow>
              </a:effectLst>
            </c:spPr>
            <c:extLst>
              <c:ext xmlns:c16="http://schemas.microsoft.com/office/drawing/2014/chart" uri="{C3380CC4-5D6E-409C-BE32-E72D297353CC}">
                <c16:uniqueId val="{00000002-7DB6-4BDD-9CB2-D9D940D11E24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effectLst>
                <a:glow rad="63500">
                  <a:srgbClr val="00B050">
                    <a:alpha val="40000"/>
                  </a:srgbClr>
                </a:glow>
              </a:effectLst>
            </c:spPr>
            <c:extLst>
              <c:ext xmlns:c16="http://schemas.microsoft.com/office/drawing/2014/chart" uri="{C3380CC4-5D6E-409C-BE32-E72D297353CC}">
                <c16:uniqueId val="{00000004-7DB6-4BDD-9CB2-D9D940D11E24}"/>
              </c:ext>
            </c:extLst>
          </c:dPt>
          <c:dPt>
            <c:idx val="2"/>
            <c:invertIfNegative val="0"/>
            <c:bubble3D val="0"/>
            <c:spPr>
              <a:solidFill>
                <a:srgbClr val="00B050"/>
              </a:solidFill>
              <a:effectLst>
                <a:glow rad="63500">
                  <a:srgbClr val="00B050">
                    <a:alpha val="40000"/>
                  </a:srgbClr>
                </a:glow>
              </a:effectLst>
            </c:spPr>
            <c:extLst>
              <c:ext xmlns:c16="http://schemas.microsoft.com/office/drawing/2014/chart" uri="{C3380CC4-5D6E-409C-BE32-E72D297353CC}">
                <c16:uniqueId val="{00000006-7DB6-4BDD-9CB2-D9D940D11E24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/>
              </a:solidFill>
              <a:effectLst>
                <a:glow rad="63500">
                  <a:srgbClr val="00B050">
                    <a:alpha val="40000"/>
                  </a:srgbClr>
                </a:glow>
              </a:effectLst>
            </c:spPr>
            <c:extLst>
              <c:ext xmlns:c16="http://schemas.microsoft.com/office/drawing/2014/chart" uri="{C3380CC4-5D6E-409C-BE32-E72D297353CC}">
                <c16:uniqueId val="{00000008-7DB6-4BDD-9CB2-D9D940D11E24}"/>
              </c:ext>
            </c:extLst>
          </c:dPt>
          <c:cat>
            <c:strRef>
              <c:f>Лист1!$A$2:$A$5</c:f>
              <c:strCache>
                <c:ptCount val="4"/>
                <c:pt idx="0">
                  <c:v>5 "А" класс</c:v>
                </c:pt>
                <c:pt idx="1">
                  <c:v>6 "А" класс</c:v>
                </c:pt>
                <c:pt idx="2">
                  <c:v>7 "А" класс</c:v>
                </c:pt>
                <c:pt idx="3">
                  <c:v>8 "А" класс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6</c:v>
                </c:pt>
                <c:pt idx="1">
                  <c:v>5</c:v>
                </c:pt>
                <c:pt idx="2">
                  <c:v>3</c:v>
                </c:pt>
                <c:pt idx="3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7DB6-4BDD-9CB2-D9D940D11E2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высокий 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5 "А" класс</c:v>
                </c:pt>
                <c:pt idx="1">
                  <c:v>6 "А" класс</c:v>
                </c:pt>
                <c:pt idx="2">
                  <c:v>7 "А" класс</c:v>
                </c:pt>
                <c:pt idx="3">
                  <c:v>8 "А" класс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7DB6-4BDD-9CB2-D9D940D11E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5281664"/>
        <c:axId val="25283200"/>
      </c:barChart>
      <c:catAx>
        <c:axId val="2528166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5283200"/>
        <c:crosses val="autoZero"/>
        <c:auto val="1"/>
        <c:lblAlgn val="ctr"/>
        <c:lblOffset val="100"/>
        <c:noMultiLvlLbl val="0"/>
      </c:catAx>
      <c:valAx>
        <c:axId val="2528320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/>
                </a:pPr>
                <a:r>
                  <a:rPr lang="ru-RU" sz="1400" dirty="0"/>
                  <a:t>Количество учащихся</a:t>
                </a:r>
              </a:p>
            </c:rich>
          </c:tx>
          <c:layout>
            <c:manualLayout>
              <c:xMode val="edge"/>
              <c:yMode val="edge"/>
              <c:x val="2.7605628360133899E-2"/>
              <c:y val="0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crossAx val="2528166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</c:spPr>
      </c:dTable>
    </c:plotArea>
    <c:plotVisOnly val="1"/>
    <c:dispBlanksAs val="gap"/>
    <c:showDLblsOverMax val="0"/>
  </c:chart>
  <c:txPr>
    <a:bodyPr/>
    <a:lstStyle/>
    <a:p>
      <a:pPr>
        <a:defRPr sz="16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45BF0D1-E003-4D0F-8C31-2221A7092072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9204496-A985-4749-A874-E376E7870D3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BF0D1-E003-4D0F-8C31-2221A7092072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04496-A985-4749-A874-E376E7870D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BF0D1-E003-4D0F-8C31-2221A7092072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04496-A985-4749-A874-E376E7870D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45BF0D1-E003-4D0F-8C31-2221A7092072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9204496-A985-4749-A874-E376E7870D3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45BF0D1-E003-4D0F-8C31-2221A7092072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9204496-A985-4749-A874-E376E7870D3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BF0D1-E003-4D0F-8C31-2221A7092072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04496-A985-4749-A874-E376E7870D3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BF0D1-E003-4D0F-8C31-2221A7092072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04496-A985-4749-A874-E376E7870D3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45BF0D1-E003-4D0F-8C31-2221A7092072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9204496-A985-4749-A874-E376E7870D3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BF0D1-E003-4D0F-8C31-2221A7092072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04496-A985-4749-A874-E376E7870D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45BF0D1-E003-4D0F-8C31-2221A7092072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9204496-A985-4749-A874-E376E7870D35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45BF0D1-E003-4D0F-8C31-2221A7092072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9204496-A985-4749-A874-E376E7870D35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45BF0D1-E003-4D0F-8C31-2221A7092072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9204496-A985-4749-A874-E376E7870D3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2060848"/>
            <a:ext cx="7543800" cy="1728192"/>
          </a:xfrm>
        </p:spPr>
        <p:txBody>
          <a:bodyPr>
            <a:normAutofit/>
          </a:bodyPr>
          <a:lstStyle/>
          <a:p>
            <a:pPr algn="ctr"/>
            <a:r>
              <a:rPr lang="ru-RU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Исследовательская работа</a:t>
            </a:r>
            <a:br>
              <a:rPr lang="ru-RU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4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Якутия в цифрах»</a:t>
            </a:r>
            <a:endParaRPr lang="ru-RU" sz="4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99666" y="4725144"/>
            <a:ext cx="3481766" cy="1440160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Автор: 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Неустроев Айылхан,   </a:t>
            </a:r>
          </a:p>
          <a:p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ученик </a:t>
            </a:r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«А» </a:t>
            </a:r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класса, СОШ №3</a:t>
            </a:r>
            <a:endParaRPr 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Руководитель: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Иванова А.И.,</a:t>
            </a:r>
          </a:p>
          <a:p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математики  </a:t>
            </a:r>
          </a:p>
          <a:p>
            <a:endParaRPr 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63688" y="260648"/>
            <a:ext cx="6840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образовательное бюджетное учреждение</a:t>
            </a:r>
          </a:p>
          <a:p>
            <a:pPr algn="ctr"/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«Средняя общеобразовательная школа № 3 </a:t>
            </a:r>
            <a:endParaRPr lang="ru-RU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городского 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округа «город Якутск»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41062" y="6196662"/>
            <a:ext cx="1458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Якутск</a:t>
            </a:r>
            <a:r>
              <a:rPr lang="ru-RU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</a:t>
            </a:r>
            <a:endParaRPr 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8200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16632"/>
            <a:ext cx="8280920" cy="6741368"/>
          </a:xfrm>
        </p:spPr>
        <p:txBody>
          <a:bodyPr>
            <a:normAutofit fontScale="62500" lnSpcReduction="20000"/>
          </a:bodyPr>
          <a:lstStyle/>
          <a:p>
            <a:pPr marL="114300" indent="0" algn="just">
              <a:lnSpc>
                <a:spcPct val="120000"/>
              </a:lnSpc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 </a:t>
            </a:r>
            <a:r>
              <a:rPr lang="ru-RU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темы.  </a:t>
            </a:r>
            <a:r>
              <a:rPr lang="ru-RU" sz="3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Наша Якутия – самый большой по площади субъект Российской Федерации. Она знаменита </a:t>
            </a:r>
            <a:r>
              <a:rPr lang="ru-RU" sz="3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своей историей, вечной </a:t>
            </a:r>
            <a:r>
              <a:rPr lang="ru-RU" sz="3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мерзлотой в мире, богата природными ресурсами и красотой природы. И каждый житель Якутии должен знать про это, знать </a:t>
            </a:r>
            <a:r>
              <a:rPr lang="ru-RU" sz="3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географию и историю </a:t>
            </a:r>
            <a:r>
              <a:rPr lang="ru-RU" sz="3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родного края.</a:t>
            </a:r>
          </a:p>
          <a:p>
            <a:pPr marL="114300" indent="0" algn="just">
              <a:lnSpc>
                <a:spcPct val="120000"/>
              </a:lnSpc>
              <a:buNone/>
            </a:pP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Объект 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процесс формирования представлений о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географии и истории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Якутии у школьников среднего звена.</a:t>
            </a:r>
          </a:p>
          <a:p>
            <a:pPr marL="114300" indent="0" algn="just">
              <a:lnSpc>
                <a:spcPct val="120000"/>
              </a:lnSpc>
              <a:buNone/>
            </a:pP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Предмет 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особенности формирования представлений о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географии и истории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Якутии у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школьников среднего звена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посредством математических заданий.</a:t>
            </a:r>
          </a:p>
          <a:p>
            <a:pPr marL="114300" indent="0" algn="just">
              <a:lnSpc>
                <a:spcPct val="120000"/>
              </a:lnSpc>
              <a:buNone/>
            </a:pP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</a:t>
            </a:r>
            <a:r>
              <a:rPr lang="ru-RU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нашей работы</a:t>
            </a:r>
            <a:r>
              <a:rPr lang="ru-RU" sz="3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ознакомить школьников среднего звена с </a:t>
            </a:r>
            <a:r>
              <a:rPr lang="ru-RU" sz="3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географией и историей </a:t>
            </a:r>
            <a:r>
              <a:rPr lang="ru-RU" sz="3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Якутии </a:t>
            </a:r>
            <a:r>
              <a:rPr lang="ru-RU" sz="3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поср</a:t>
            </a:r>
            <a:r>
              <a:rPr lang="ru-RU" sz="3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3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дством </a:t>
            </a:r>
            <a:r>
              <a:rPr lang="ru-RU" sz="3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математических действий.</a:t>
            </a:r>
          </a:p>
          <a:p>
            <a:pPr marL="114300" indent="0" algn="just">
              <a:lnSpc>
                <a:spcPct val="120000"/>
              </a:lnSpc>
              <a:buNone/>
            </a:pPr>
            <a:r>
              <a:rPr lang="ru-RU" sz="3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Для </a:t>
            </a:r>
            <a:r>
              <a:rPr lang="ru-RU" sz="3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достижения цели, мы поставили следующие </a:t>
            </a:r>
            <a:r>
              <a:rPr lang="ru-RU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r>
              <a:rPr lang="ru-RU" sz="3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114300" indent="0" algn="just">
              <a:lnSpc>
                <a:spcPct val="120000"/>
              </a:lnSpc>
              <a:buNone/>
            </a:pPr>
            <a:r>
              <a:rPr lang="ru-RU" sz="3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 Рассмотреть пути </a:t>
            </a:r>
            <a:r>
              <a:rPr lang="ru-RU" sz="3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интегрирования трех предметов: географии, истории и </a:t>
            </a:r>
            <a:r>
              <a:rPr lang="ru-RU" sz="3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математики.</a:t>
            </a:r>
          </a:p>
          <a:p>
            <a:pPr marL="114300" indent="0" algn="just">
              <a:lnSpc>
                <a:spcPct val="120000"/>
              </a:lnSpc>
              <a:buNone/>
            </a:pPr>
            <a:r>
              <a:rPr lang="ru-RU" sz="3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Провести исследование среди учащихся среднего звена, с целью выявить их знания </a:t>
            </a:r>
            <a:r>
              <a:rPr lang="ru-RU" sz="3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 Якутию.</a:t>
            </a:r>
            <a:endParaRPr lang="ru-RU" sz="3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just">
              <a:lnSpc>
                <a:spcPct val="120000"/>
              </a:lnSpc>
              <a:buNone/>
            </a:pPr>
            <a:r>
              <a:rPr lang="ru-RU" sz="3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3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Разработать </a:t>
            </a:r>
            <a:r>
              <a:rPr lang="ru-RU" sz="3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авторские математические </a:t>
            </a:r>
            <a:r>
              <a:rPr lang="ru-RU" sz="3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и распределить их по темам.</a:t>
            </a:r>
          </a:p>
          <a:p>
            <a:pPr marL="114300" indent="0" algn="just">
              <a:lnSpc>
                <a:spcPct val="120000"/>
              </a:lnSpc>
              <a:buNone/>
            </a:pPr>
            <a:r>
              <a:rPr lang="ru-RU" sz="3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3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Сделать проект электронного пособия «Якутия в цифрах</a:t>
            </a:r>
            <a:r>
              <a:rPr lang="ru-RU" sz="3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3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2608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07504" y="260648"/>
            <a:ext cx="8208912" cy="6597352"/>
          </a:xfrm>
        </p:spPr>
        <p:txBody>
          <a:bodyPr>
            <a:normAutofit fontScale="92500" lnSpcReduction="20000"/>
          </a:bodyPr>
          <a:lstStyle/>
          <a:p>
            <a:pPr marL="114300" indent="0" algn="just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Методы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исследования: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исследование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виде теста,</a:t>
            </a:r>
          </a:p>
          <a:p>
            <a:pPr marL="11430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количественный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качественный анализ результатов исследования.</a:t>
            </a:r>
          </a:p>
          <a:p>
            <a:pPr marL="114300" indent="0" algn="just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Проблема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выбранной темы заключается в том, что многие из нас не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знают про Якутию.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 же у нас нет сборника задач по математике про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географию и историю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нашей Якутии.</a:t>
            </a:r>
          </a:p>
          <a:p>
            <a:pPr marL="114300" indent="0" algn="just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Новизна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данной работы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мы сами придумали математические задания, задачи по географическим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историческим данным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нашей Якутии.</a:t>
            </a:r>
          </a:p>
          <a:p>
            <a:pPr marL="114300" indent="0" algn="just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Практическая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значимость работы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готовый материал можно использовать на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уроках математики, географии, истории и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 внеклассных мероприятиях.</a:t>
            </a:r>
          </a:p>
          <a:p>
            <a:pPr marL="114300" indent="0" algn="just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Перспектива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из года в год разработать Математические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по разным темам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выпустить книгу и электронное пособие «Якутия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цифрах».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just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Ожидаемый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если комбинировать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математику,  географию и историю,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 получаем очень интересную и познавательную работу. У детей развивается математические способности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познавательная деятельность.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634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7620000" cy="6206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/>
              <a:t>Исследование уровня сформированности представлений </a:t>
            </a:r>
            <a:r>
              <a:rPr lang="ru-RU" sz="2000" b="1" dirty="0" smtClean="0"/>
              <a:t>о Якутии </a:t>
            </a:r>
            <a:r>
              <a:rPr lang="ru-RU" sz="2000" b="1" dirty="0"/>
              <a:t>у школьников среднего звена</a:t>
            </a:r>
            <a:endParaRPr lang="ru-RU" sz="2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353903171"/>
              </p:ext>
            </p:extLst>
          </p:nvPr>
        </p:nvGraphicFramePr>
        <p:xfrm>
          <a:off x="107504" y="692696"/>
          <a:ext cx="8280920" cy="266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998596"/>
              </p:ext>
            </p:extLst>
          </p:nvPr>
        </p:nvGraphicFramePr>
        <p:xfrm>
          <a:off x="362893" y="3660662"/>
          <a:ext cx="8064894" cy="22446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40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09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68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3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392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842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423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8423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4204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7044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5301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5301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81387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275919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Баллы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Класс 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Низкий (0-3 б)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Средний (4-7 б)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Высокий (8-10 б)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Всего учащ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4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91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 «А»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31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591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 «А»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27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591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 «А»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26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591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 «А»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22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591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Итого 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3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13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28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37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20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-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-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-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-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-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106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117825" y="3343337"/>
            <a:ext cx="2598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/>
              <a:t>Протокол исследования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859" y="5903893"/>
            <a:ext cx="83529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Чтоб узнать, на сколько учащиеся среднего звена знают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 нашу Якутию,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 провели исследование в виде теста для учащихся с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5-го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8-й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класс.  Тест состоял из десяти вопросов, таких как: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какова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длина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реки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Лена, население Якутии, возраст Якутска, высочайшая гора Якутии, крупное озеро Якутии и так далее. В исследовании приняли участие всего 106 учащихся.</a:t>
            </a:r>
          </a:p>
        </p:txBody>
      </p:sp>
    </p:spTree>
    <p:extLst>
      <p:ext uri="{BB962C8B-B14F-4D97-AF65-F5344CB8AC3E}">
        <p14:creationId xmlns:p14="http://schemas.microsoft.com/office/powerpoint/2010/main" val="218380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Электронное пособие «Якутия в цифрах»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Разработанные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математические задания про географию и историю 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Якутии 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мы разбили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по темам. Каждое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задание содержит информационный характер, и далее требует решения на заданную тему.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Темы заданий: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-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Занимательные задачи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- Сложение и вычитание натуральных чисел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- Обыкновенные дроби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- Уравнения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- Степень с натуральным показателем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- Решение текстовых задач с помощью умножения и деления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-  Десятичные дроби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- Диаграммы и графики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- Задачи на проценты.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9816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634082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Заключение</a:t>
            </a:r>
            <a:endParaRPr lang="ru-RU" b="1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1"/>
          </p:nvPr>
        </p:nvSpPr>
        <p:spPr>
          <a:xfrm>
            <a:off x="0" y="980728"/>
            <a:ext cx="8388424" cy="5877272"/>
          </a:xfrm>
        </p:spPr>
        <p:txBody>
          <a:bodyPr>
            <a:normAutofit fontScale="85000" lnSpcReduction="20000"/>
          </a:bodyPr>
          <a:lstStyle/>
          <a:p>
            <a:pPr marL="114300" indent="0" algn="just">
              <a:buNone/>
            </a:pPr>
            <a:r>
              <a:rPr lang="ru-RU" dirty="0" smtClean="0"/>
              <a:t>	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нашей работе мы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рассмотрели интеграцию трех предметов: математики, географии и истории.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 провели исследование и убедились в том, что действительно у нас низкий уровень знания географии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истории Якутии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из чего вытекает проблема нашей выбранной темы. </a:t>
            </a:r>
            <a:endParaRPr lang="ru-RU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just">
              <a:buNone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мы предлагаем  решить эту проблему посредством математических заданий. Разработали более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математических  заданий про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Якутию.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Каждая задача содержит информационный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блок,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далее требует решения на заданную тему. </a:t>
            </a:r>
          </a:p>
          <a:p>
            <a:pPr marL="114300" indent="0" algn="just">
              <a:buNone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Наши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тронули разные темы математики. Этими задачками мы сделали брошюрку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 электронное пособие. В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дальнейшем планируем из года в год пополнять эту копилку. </a:t>
            </a:r>
            <a:endParaRPr lang="ru-RU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just">
              <a:buNone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В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результате решения задач у обучающихся будут сформированы представления о практической значимости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географических и исторических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знаний о Якутии; расширены и углублены теоретические знания за счёт обогащения их конкретными данными, полученными собственными усилиями.</a:t>
            </a:r>
          </a:p>
          <a:p>
            <a:pPr marL="114300" indent="0" algn="just">
              <a:buNone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Использование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такого рода авторских, творческих и нестандартных заданий при изучении позволит усилить мотивацию к приобретению разносторонних знаний и стимулировать познавательный интерес к 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изучению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родного края. </a:t>
            </a:r>
          </a:p>
        </p:txBody>
      </p:sp>
    </p:spTree>
    <p:extLst>
      <p:ext uri="{BB962C8B-B14F-4D97-AF65-F5344CB8AC3E}">
        <p14:creationId xmlns:p14="http://schemas.microsoft.com/office/powerpoint/2010/main" val="3028297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972</TotalTime>
  <Words>240</Words>
  <Application>Microsoft Office PowerPoint</Application>
  <PresentationFormat>Экран (4:3)</PresentationFormat>
  <Paragraphs>130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Calibri</vt:lpstr>
      <vt:lpstr>Century Schoolbook</vt:lpstr>
      <vt:lpstr>Times New Roman</vt:lpstr>
      <vt:lpstr>Wingdings</vt:lpstr>
      <vt:lpstr>Wingdings 2</vt:lpstr>
      <vt:lpstr>Эркер</vt:lpstr>
      <vt:lpstr>Исследовательская работа «Якутия в цифрах»</vt:lpstr>
      <vt:lpstr>Презентация PowerPoint</vt:lpstr>
      <vt:lpstr>Презентация PowerPoint</vt:lpstr>
      <vt:lpstr>Исследование уровня сформированности представлений о Якутии у школьников среднего звена</vt:lpstr>
      <vt:lpstr>Электронное пособие «Якутия в цифрах»</vt:lpstr>
      <vt:lpstr>Заключение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Прасковья</dc:creator>
  <cp:lastModifiedBy>User-PC</cp:lastModifiedBy>
  <cp:revision>32</cp:revision>
  <dcterms:created xsi:type="dcterms:W3CDTF">2021-11-17T06:36:07Z</dcterms:created>
  <dcterms:modified xsi:type="dcterms:W3CDTF">2023-03-23T07:34:46Z</dcterms:modified>
</cp:coreProperties>
</file>