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321" r:id="rId3"/>
    <p:sldId id="285" r:id="rId4"/>
    <p:sldId id="315" r:id="rId5"/>
    <p:sldId id="286" r:id="rId6"/>
    <p:sldId id="292" r:id="rId7"/>
    <p:sldId id="300" r:id="rId8"/>
    <p:sldId id="303" r:id="rId9"/>
    <p:sldId id="275" r:id="rId10"/>
    <p:sldId id="277" r:id="rId11"/>
    <p:sldId id="266" r:id="rId12"/>
    <p:sldId id="269" r:id="rId13"/>
    <p:sldId id="297" r:id="rId14"/>
    <p:sldId id="272" r:id="rId15"/>
    <p:sldId id="308" r:id="rId16"/>
    <p:sldId id="31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9878" autoAdjust="0"/>
  </p:normalViewPr>
  <p:slideViewPr>
    <p:cSldViewPr snapToGrid="0" showGuides="1">
      <p:cViewPr varScale="1">
        <p:scale>
          <a:sx n="79" d="100"/>
          <a:sy n="79" d="100"/>
        </p:scale>
        <p:origin x="6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06:47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06:47:43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B40E-64FF-4BC8-91D6-49D5B4E9521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CE389-469C-4450-9FB3-C61E0189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2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5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5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5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4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6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1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6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3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2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5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6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9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1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9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20A4-B60A-4AE6-8F9E-F045181D7C5F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237A5-F6AC-421E-A6F2-D19C8AA56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7705-6076-4E7A-BEA8-7928E798CD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76A7-1937-469D-A522-2A29685D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8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arkfun.com/datasheets/Sensors/Accelerometer/ADXL345.pdf" TargetMode="External"/><Relationship Id="rId3" Type="http://schemas.openxmlformats.org/officeDocument/2006/relationships/hyperlink" Target="https://roscansat.com/" TargetMode="External"/><Relationship Id="rId7" Type="http://schemas.openxmlformats.org/officeDocument/2006/relationships/hyperlink" Target="https://iarduino.ru/lib/datasheet%20bmp180.pdf" TargetMode="External"/><Relationship Id="rId2" Type="http://schemas.openxmlformats.org/officeDocument/2006/relationships/hyperlink" Target="https://habr.com/ru/company/dauria/blog/22935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ipdip.ru/product/mtr-servo-fs90" TargetMode="External"/><Relationship Id="rId5" Type="http://schemas.openxmlformats.org/officeDocument/2006/relationships/hyperlink" Target="https://www.farnell.com/datasheets/1685581.pdf" TargetMode="External"/><Relationship Id="rId4" Type="http://schemas.openxmlformats.org/officeDocument/2006/relationships/hyperlink" Target="https://datasheet.lcsc.com/szlcsc/QST-QMC5883L-TR_C192585.pdf" TargetMode="External"/><Relationship Id="rId9" Type="http://schemas.openxmlformats.org/officeDocument/2006/relationships/hyperlink" Target="https://www.elecrow.com/download/L3G4200_AN339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90558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ahnschrift" panose="020B0502040204020203" pitchFamily="34" charset="0"/>
                <a:ea typeface="+mj-ea"/>
                <a:cs typeface="+mj-cs"/>
              </a:rPr>
              <a:t>Расчет энергопотребления</a:t>
            </a:r>
            <a:br>
              <a:rPr lang="ru-RU" sz="4400" b="1" dirty="0">
                <a:latin typeface="Bahnschrift" panose="020B0502040204020203" pitchFamily="34" charset="0"/>
                <a:ea typeface="+mj-ea"/>
                <a:cs typeface="+mj-cs"/>
              </a:rPr>
            </a:br>
            <a:r>
              <a:rPr lang="ru-RU" sz="4400" b="1" dirty="0">
                <a:latin typeface="Bahnschrift" panose="020B0502040204020203" pitchFamily="34" charset="0"/>
                <a:ea typeface="+mj-ea"/>
                <a:cs typeface="+mj-cs"/>
              </a:rPr>
              <a:t> в пикоспутнике С</a:t>
            </a:r>
            <a:r>
              <a:rPr lang="en-US" sz="4400" b="1" dirty="0">
                <a:latin typeface="Bahnschrift" panose="020B0502040204020203" pitchFamily="34" charset="0"/>
                <a:ea typeface="+mj-ea"/>
                <a:cs typeface="+mj-cs"/>
              </a:rPr>
              <a:t>anSat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9731" y="442940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b="1" dirty="0">
                <a:latin typeface="Bahnschrift" panose="020B0502040204020203" pitchFamily="34" charset="0"/>
                <a:sym typeface="Arial Black"/>
              </a:rPr>
              <a:t>Выполнил: Оконешников Никита, </a:t>
            </a:r>
            <a:endParaRPr lang="ru-RU" b="1" dirty="0">
              <a:latin typeface="Bahnschrift" panose="020B0502040204020203" pitchFamily="34" charset="0"/>
              <a:sym typeface="Arial Black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b="1" dirty="0">
                <a:latin typeface="Bahnschrift" panose="020B0502040204020203" pitchFamily="34" charset="0"/>
                <a:sym typeface="Arial Black"/>
              </a:rPr>
              <a:t>ученик 9 класса МАОУ НПСОШ №2</a:t>
            </a:r>
            <a:r>
              <a:rPr lang="ru-RU" b="1" dirty="0">
                <a:latin typeface="Bahnschrift" panose="020B0502040204020203" pitchFamily="34" charset="0"/>
                <a:sym typeface="Arial Black"/>
              </a:rPr>
              <a:t> г. Якутска</a:t>
            </a:r>
            <a:r>
              <a:rPr lang="en-US" b="1" dirty="0">
                <a:latin typeface="Bahnschrift" panose="020B0502040204020203" pitchFamily="34" charset="0"/>
                <a:sym typeface="Arial Black"/>
              </a:rPr>
              <a:t>.</a:t>
            </a:r>
          </a:p>
          <a:p>
            <a:pPr algn="r">
              <a:buSzPts val="2800"/>
            </a:pPr>
            <a:r>
              <a:rPr lang="en-US" altLang="ru-RU" b="1" dirty="0">
                <a:latin typeface="Bahnschrift" panose="020B0502040204020203" pitchFamily="34" charset="0"/>
              </a:rPr>
              <a:t>Руководители:  Прокопьева Любовь Михайловна,</a:t>
            </a:r>
            <a:endParaRPr lang="ru-RU" altLang="ru-RU" b="1" dirty="0">
              <a:latin typeface="Bahnschrift" panose="020B0502040204020203" pitchFamily="34" charset="0"/>
            </a:endParaRPr>
          </a:p>
          <a:p>
            <a:pPr algn="r">
              <a:buSzPts val="2800"/>
            </a:pPr>
            <a:r>
              <a:rPr lang="en-US" altLang="ru-RU" b="1" dirty="0">
                <a:latin typeface="Bahnschrift" panose="020B0502040204020203" pitchFamily="34" charset="0"/>
              </a:rPr>
              <a:t> учитель физики </a:t>
            </a:r>
            <a:r>
              <a:rPr lang="en-US" b="1" dirty="0">
                <a:latin typeface="Bahnschrift" panose="020B0502040204020203" pitchFamily="34" charset="0"/>
                <a:sym typeface="Arial Black"/>
              </a:rPr>
              <a:t>МАОУ НПСОШ №2</a:t>
            </a:r>
            <a:r>
              <a:rPr lang="ru-RU" b="1" dirty="0">
                <a:latin typeface="Bahnschrift" panose="020B0502040204020203" pitchFamily="34" charset="0"/>
                <a:sym typeface="Arial Black"/>
              </a:rPr>
              <a:t> г. Якутска</a:t>
            </a:r>
            <a:r>
              <a:rPr lang="en-US" b="1" dirty="0">
                <a:latin typeface="Bahnschrift" panose="020B0502040204020203" pitchFamily="34" charset="0"/>
                <a:sym typeface="Arial Black"/>
              </a:rPr>
              <a:t>.</a:t>
            </a:r>
          </a:p>
          <a:p>
            <a:pPr algn="r">
              <a:buSzPts val="2800"/>
            </a:pPr>
            <a:r>
              <a:rPr lang="en-US" b="1" dirty="0">
                <a:latin typeface="Bahnschrift" panose="020B0502040204020203" pitchFamily="34" charset="0"/>
                <a:sym typeface="Arial Black"/>
              </a:rPr>
              <a:t> </a:t>
            </a:r>
            <a:r>
              <a:rPr lang="en-US" altLang="ru-RU" b="1" dirty="0">
                <a:latin typeface="Bahnschrift" panose="020B0502040204020203" pitchFamily="34" charset="0"/>
              </a:rPr>
              <a:t>Романов Юрий Николаевич,</a:t>
            </a:r>
            <a:endParaRPr lang="ru-RU" altLang="ru-RU" b="1" dirty="0">
              <a:latin typeface="Bahnschrift" panose="020B0502040204020203" pitchFamily="34" charset="0"/>
            </a:endParaRPr>
          </a:p>
          <a:p>
            <a:pPr algn="r">
              <a:buSzPts val="2800"/>
            </a:pPr>
            <a:r>
              <a:rPr lang="en-US" altLang="ru-RU" b="1" dirty="0">
                <a:latin typeface="Bahnschrift" panose="020B0502040204020203" pitchFamily="34" charset="0"/>
              </a:rPr>
              <a:t> педагог </a:t>
            </a:r>
            <a:r>
              <a:rPr lang="ru-RU" altLang="ru-RU" b="1" dirty="0">
                <a:latin typeface="Bahnschrift" panose="020B0502040204020203" pitchFamily="34" charset="0"/>
                <a:sym typeface="Comfortaa"/>
              </a:rPr>
              <a:t>д</a:t>
            </a:r>
            <a:r>
              <a:rPr lang="en-US" b="1" dirty="0">
                <a:latin typeface="Bahnschrift" panose="020B0502040204020203" pitchFamily="34" charset="0"/>
                <a:sym typeface="Comfortaa"/>
              </a:rPr>
              <a:t>етского технопарка  «Кванториум»  РС(Я).</a:t>
            </a:r>
            <a:endParaRPr lang="ru-RU" b="1" dirty="0">
              <a:latin typeface="Bahnschrift" panose="020B0502040204020203" pitchFamily="34" charset="0"/>
              <a:sym typeface="Comforta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211CA3-F99E-45D6-B57F-893DE1E01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83" y="4334255"/>
            <a:ext cx="2015619" cy="201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22" y="4460962"/>
            <a:ext cx="2094017" cy="198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20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32330"/>
              </p:ext>
            </p:extLst>
          </p:nvPr>
        </p:nvGraphicFramePr>
        <p:xfrm>
          <a:off x="77800" y="931634"/>
          <a:ext cx="11756362" cy="21163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0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4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№</a:t>
                      </a:r>
                      <a:endParaRPr sz="1800" b="1" i="0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endParaRPr sz="18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8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Номинальная емкость аккумулятора, мАч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endParaRPr sz="18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Входное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напряжение,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U</a:t>
                      </a:r>
                      <a:r>
                        <a:rPr lang="ru-RU" sz="18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,В</a:t>
                      </a:r>
                      <a:endParaRPr sz="18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Рабочее</a:t>
                      </a:r>
                      <a:r>
                        <a:rPr lang="ru-RU" sz="1800" b="1" u="none" strike="noStrike" cap="none" baseline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напряжение</a:t>
                      </a:r>
                      <a:endParaRPr lang="en-US" sz="1800" b="1" u="none" strike="noStrike" cap="none" baseline="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 baseline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U</a:t>
                      </a:r>
                      <a:r>
                        <a:rPr lang="ru-RU" sz="1800" b="1" u="none" strike="noStrike" cap="none" baseline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,В</a:t>
                      </a:r>
                      <a:endParaRPr sz="18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Сила тока,</a:t>
                      </a:r>
                      <a:endParaRPr lang="ru-RU" sz="18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I, </a:t>
                      </a:r>
                      <a:r>
                        <a:rPr lang="ru-RU" sz="1800" b="1" i="0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мА</a:t>
                      </a:r>
                      <a:endParaRPr lang="ru-RU" sz="18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endParaRPr sz="18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Длительность работы аппарата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450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7,2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235 </a:t>
                      </a:r>
                      <a:endParaRPr sz="20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20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 </a:t>
                      </a:r>
                      <a:r>
                        <a:rPr lang="ru-RU" sz="20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час 54 минута 53 секунды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450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7,2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150</a:t>
                      </a:r>
                      <a:endParaRPr sz="2000" b="1" u="none" strike="noStrike" cap="none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 часа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6067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47943"/>
            <a:ext cx="12221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ahnschrift" panose="020B0502040204020203" pitchFamily="34" charset="0"/>
                <a:cs typeface="Arial" pitchFamily="34" charset="0"/>
              </a:rPr>
              <a:t>Расчет времени активной работы аккумулятора аппарата </a:t>
            </a:r>
            <a:r>
              <a:rPr lang="en-US" sz="2800" b="1" dirty="0">
                <a:solidFill>
                  <a:srgbClr val="002060"/>
                </a:solidFill>
                <a:latin typeface="Bahnschrift" panose="020B0502040204020203" pitchFamily="34" charset="0"/>
                <a:cs typeface="Arial" pitchFamily="34" charset="0"/>
              </a:rPr>
              <a:t>CanSat</a:t>
            </a:r>
            <a:endParaRPr lang="ru-RU" sz="2800" b="1" dirty="0">
              <a:solidFill>
                <a:srgbClr val="002060"/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89769" y="4233846"/>
                <a:ext cx="8366402" cy="2220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 </a:t>
                </a:r>
                <a:endParaRPr lang="ru-RU" sz="2800" b="1" dirty="0">
                  <a:solidFill>
                    <a:schemeClr val="tx1"/>
                  </a:solidFill>
                  <a:latin typeface="Bahnschrift" panose="020B0502040204020203" pitchFamily="34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T </a:t>
                </a:r>
                <a:r>
                  <a:rPr lang="ru-RU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– время активной работы аккумулятора; </a:t>
                </a:r>
                <a:br>
                  <a:rPr lang="ru-RU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</a:br>
                <a:r>
                  <a:rPr lang="en-US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C –</a:t>
                </a:r>
                <a:r>
                  <a:rPr lang="ru-RU" sz="2000" b="1" dirty="0">
                    <a:latin typeface="Bahnschrift" panose="020B0502040204020203" pitchFamily="34" charset="0"/>
                  </a:rPr>
                  <a:t>номинальная</a:t>
                </a:r>
                <a:r>
                  <a:rPr lang="en-US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 </a:t>
                </a:r>
                <a:r>
                  <a:rPr lang="ru-RU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электроемкость  аккумулятора, т.е. это количество вырабатываемой энергии аккумулятором за определенное время;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 I</a:t>
                </a:r>
                <a:r>
                  <a:rPr lang="ru-RU" sz="2000" b="1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 – сила тока, </a:t>
                </a:r>
                <a:r>
                  <a:rPr lang="ru-RU" sz="2000" b="1" dirty="0">
                    <a:latin typeface="Bahnschrift" panose="020B0502040204020203" pitchFamily="34" charset="0"/>
                  </a:rPr>
                  <a:t>мА;</a:t>
                </a:r>
                <a:endParaRPr lang="ru-RU" sz="2000" b="1" dirty="0">
                  <a:solidFill>
                    <a:schemeClr val="tx1"/>
                  </a:solidFill>
                  <a:latin typeface="Bahnschrift" panose="020B0502040204020203" pitchFamily="34" charset="0"/>
                </a:endParaRPr>
              </a:p>
              <a:p>
                <a:pPr algn="ctr"/>
                <a:endParaRPr lang="ru-RU" b="1" dirty="0">
                  <a:solidFill>
                    <a:srgbClr val="00206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9" y="4233846"/>
                <a:ext cx="8366402" cy="2220736"/>
              </a:xfrm>
              <a:prstGeom prst="rect">
                <a:avLst/>
              </a:prstGeom>
              <a:blipFill>
                <a:blip r:embed="rId2"/>
                <a:stretch>
                  <a:fillRect l="-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717866-F897-4C84-9076-6A3B5F16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601" y="3200890"/>
            <a:ext cx="3493470" cy="3498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63A717-9261-4708-8726-AF51287C06D1}"/>
              </a:ext>
            </a:extLst>
          </p:cNvPr>
          <p:cNvSpPr txBox="1"/>
          <p:nvPr/>
        </p:nvSpPr>
        <p:spPr>
          <a:xfrm>
            <a:off x="189769" y="3450301"/>
            <a:ext cx="609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" panose="020B0502040204020203" pitchFamily="34" charset="0"/>
              </a:rPr>
              <a:t>Мы измерили длительность работы аппарата в полете и в спокойствии.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052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72" y="25912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СИЛА ТОКА В МИКРОСХЕМАХ В АКТИВНОМ РЕЖИМЕ ИЗ РАЗНЫХ ИСТОЧНИКОВ</a:t>
            </a:r>
            <a:br>
              <a:rPr lang="ru-RU" sz="2000" dirty="0">
                <a:latin typeface="Bahnschrift" panose="020B0502040204020203" pitchFamily="34" charset="0"/>
              </a:rPr>
            </a:br>
            <a:br>
              <a:rPr lang="ru-RU" sz="2000" b="1" i="1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F09D54-9C49-4906-8BF0-BD26DDBBE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34641"/>
              </p:ext>
            </p:extLst>
          </p:nvPr>
        </p:nvGraphicFramePr>
        <p:xfrm>
          <a:off x="72901" y="1100040"/>
          <a:ext cx="7145023" cy="53796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7713">
                  <a:extLst>
                    <a:ext uri="{9D8B030D-6E8A-4147-A177-3AD203B41FA5}">
                      <a16:colId xmlns:a16="http://schemas.microsoft.com/office/drawing/2014/main" val="147262185"/>
                    </a:ext>
                  </a:extLst>
                </a:gridCol>
                <a:gridCol w="241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8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Компоненты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Сила тока,</a:t>
                      </a:r>
                      <a:r>
                        <a:rPr lang="ru-RU" sz="16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мА</a:t>
                      </a:r>
                      <a:endParaRPr lang="ru-RU" sz="16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 неофициальных источников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 официальных источников,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Datasheet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Микроконтроллер </a:t>
                      </a:r>
                      <a:r>
                        <a:rPr lang="en-US" sz="1600" b="1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Arduino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micro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4 - 5</a:t>
                      </a:r>
                      <a:endParaRPr lang="ru-RU" sz="1600" b="1" i="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2810322093"/>
                  </a:ext>
                </a:extLst>
              </a:tr>
              <a:tr h="2208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Гироскоп</a:t>
                      </a:r>
                      <a:r>
                        <a:rPr lang="ru-RU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L3G4200D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Comfortaa"/>
                        </a:rPr>
                        <a:t>4,5 -</a:t>
                      </a:r>
                      <a:r>
                        <a:rPr lang="ru-RU" sz="1600" b="1" u="none" strike="noStrike" cap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Comfortaa"/>
                        </a:rPr>
                        <a:t> </a:t>
                      </a:r>
                      <a:r>
                        <a:rPr lang="ru-RU" sz="1600" b="1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Comfortaa"/>
                        </a:rPr>
                        <a:t>6,1 </a:t>
                      </a:r>
                      <a:endParaRPr lang="ru-RU" sz="1600" b="1" i="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6,10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1528037815"/>
                  </a:ext>
                </a:extLst>
              </a:tr>
              <a:tr h="2208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Comfortaa"/>
                        </a:rPr>
                        <a:t>Акселерометр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ADXL345</a:t>
                      </a:r>
                      <a:endParaRPr lang="en-US" sz="1600" b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0,001-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0,004</a:t>
                      </a:r>
                      <a:endParaRPr lang="ru-RU" sz="16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0,14</a:t>
                      </a:r>
                      <a:endParaRPr lang="ru-RU" sz="1600" b="1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CD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карта </a:t>
                      </a:r>
                      <a:r>
                        <a:rPr lang="en-US" sz="1600" b="1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MicroSD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3479078521"/>
                  </a:ext>
                </a:extLst>
              </a:tr>
              <a:tr h="4367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Магнитометр</a:t>
                      </a:r>
                      <a:r>
                        <a:rPr lang="ru-RU" sz="1600" b="1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HMC5883L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Comfortaa"/>
                        </a:rPr>
                        <a:t>1 - 2 </a:t>
                      </a:r>
                      <a:endParaRPr lang="ru-RU" sz="1600" b="1" i="0" u="none" strike="noStrike" cap="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0,10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553438201"/>
                  </a:ext>
                </a:extLst>
              </a:tr>
              <a:tr h="43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Сервопривод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FS90(Servo)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до</a:t>
                      </a:r>
                      <a:r>
                        <a:rPr lang="ru-RU" sz="1600" b="1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150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2030916381"/>
                  </a:ext>
                </a:extLst>
              </a:tr>
              <a:tr h="436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Радио передатчик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SV610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1046378371"/>
                  </a:ext>
                </a:extLst>
              </a:tr>
              <a:tr h="22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Барометр</a:t>
                      </a:r>
                      <a:r>
                        <a:rPr lang="ru-RU" sz="16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BMP180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до 1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1.00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2959138773"/>
                  </a:ext>
                </a:extLst>
              </a:tr>
              <a:tr h="2208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LED</a:t>
                      </a: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планка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60,00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2423618047"/>
                  </a:ext>
                </a:extLst>
              </a:tr>
              <a:tr h="220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361,7</a:t>
                      </a:r>
                      <a:endParaRPr lang="ru-RU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192,34</a:t>
                      </a:r>
                      <a:endParaRPr lang="ru-RU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864183725"/>
                  </a:ext>
                </a:extLst>
              </a:tr>
              <a:tr h="8424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Comfortaa"/>
                        </a:rPr>
                        <a:t>Длительность активной работы аппарата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час 14 минут 24 секунды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4763" marR="4763" marT="635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 часа 20 минут 24 секунды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4763" marR="4763" marT="63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2909" y="1098636"/>
            <a:ext cx="403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" panose="020B0502040204020203" pitchFamily="34" charset="0"/>
              </a:rPr>
              <a:t>Реальные данные отличаются от теоретических данных, но информация полученная с официальных документов в ближе (столбец справа). Информации из разных источников могут между собой  сильно различаться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83C04-9C92-492F-0607-873448A95956}"/>
              </a:ext>
            </a:extLst>
          </p:cNvPr>
          <p:cNvSpPr txBox="1"/>
          <p:nvPr/>
        </p:nvSpPr>
        <p:spPr>
          <a:xfrm>
            <a:off x="7552909" y="4540677"/>
            <a:ext cx="4483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Bahnschrift" panose="020B0502040204020203" pitchFamily="34" charset="0"/>
              </a:rPr>
              <a:t>Итоговый расчет энергопотребления удовлетворяет точность так как является относительно средним числом  времени работы в активном и спокойном режиме работы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E0445C5B-C2C8-9A3F-99D2-53DB6ED65FE0}"/>
                  </a:ext>
                </a:extLst>
              </p14:cNvPr>
              <p14:cNvContentPartPr/>
              <p14:nvPr/>
            </p14:nvContentPartPr>
            <p14:xfrm>
              <a:off x="8472661" y="6186470"/>
              <a:ext cx="2160" cy="360"/>
            </p14:xfrm>
          </p:contentPart>
        </mc:Choice>
        <mc:Fallback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E0445C5B-C2C8-9A3F-99D2-53DB6ED65F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4021" y="6177830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AFED38A1-118D-90FF-8A7F-849AD16BC292}"/>
                  </a:ext>
                </a:extLst>
              </p14:cNvPr>
              <p14:cNvContentPartPr/>
              <p14:nvPr/>
            </p14:nvContentPartPr>
            <p14:xfrm>
              <a:off x="8715661" y="6099350"/>
              <a:ext cx="360" cy="360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AFED38A1-118D-90FF-8A7F-849AD16BC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7021" y="609035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82E28CCF-098A-151F-1B61-369672277936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964673" y="5510173"/>
            <a:ext cx="588236" cy="288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1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C91A38-0AAC-4881-BA8E-BA6854672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r="17950"/>
          <a:stretch/>
        </p:blipFill>
        <p:spPr>
          <a:xfrm>
            <a:off x="129702" y="1883658"/>
            <a:ext cx="3881336" cy="375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784FA-17CB-FA13-2185-9847B738B863}"/>
              </a:ext>
            </a:extLst>
          </p:cNvPr>
          <p:cNvSpPr txBox="1"/>
          <p:nvPr/>
        </p:nvSpPr>
        <p:spPr>
          <a:xfrm>
            <a:off x="1264127" y="399601"/>
            <a:ext cx="92777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Испытания пикоспутника на осенней сессии Проекта</a:t>
            </a:r>
            <a:b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</a:b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«Воздушно-инженерная школа - </a:t>
            </a:r>
            <a:r>
              <a:rPr lang="ru-RU" sz="2000" b="1" dirty="0" err="1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в России» в г. Владимир, июнь 2022 г.</a:t>
            </a:r>
            <a:endParaRPr lang="ru-RU" sz="20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C1B39A-E377-19D1-20ED-5C84EB685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/>
          <a:stretch/>
        </p:blipFill>
        <p:spPr>
          <a:xfrm>
            <a:off x="7616757" y="1874902"/>
            <a:ext cx="4445541" cy="3761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8C60A7-B9CD-B2F9-6DB5-EB4B2502F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58" y="2558373"/>
            <a:ext cx="1823252" cy="1552613"/>
          </a:xfrm>
          <a:prstGeom prst="rect">
            <a:avLst/>
          </a:prstGeom>
          <a:ln w="47625">
            <a:solidFill>
              <a:srgbClr val="FFC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83FAC-3E52-AC06-BFAD-8351AE2AFC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9" r="24501" b="-750"/>
          <a:stretch/>
        </p:blipFill>
        <p:spPr>
          <a:xfrm>
            <a:off x="4152089" y="1874902"/>
            <a:ext cx="3323617" cy="3839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501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30" y="943752"/>
            <a:ext cx="5882151" cy="5608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Bahnschrift" panose="020B0502040204020203" pitchFamily="34" charset="0"/>
              </a:rPr>
              <a:t>Значения изменений ускорения, высоты: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FAC883B-D901-4B14-9FD8-DD5E7C1A3094}"/>
              </a:ext>
            </a:extLst>
          </p:cNvPr>
          <p:cNvCxnSpPr/>
          <p:nvPr/>
        </p:nvCxnSpPr>
        <p:spPr>
          <a:xfrm>
            <a:off x="5015880" y="616530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CB4DD8-E1E5-4365-8BE7-D7098E6ED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683"/>
            <a:ext cx="6151217" cy="3871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47D9A-C036-4C86-8CCC-F8CF5B74C901}"/>
              </a:ext>
            </a:extLst>
          </p:cNvPr>
          <p:cNvSpPr txBox="1"/>
          <p:nvPr/>
        </p:nvSpPr>
        <p:spPr>
          <a:xfrm>
            <a:off x="0" y="5170468"/>
            <a:ext cx="5483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Используемые приборы: </a:t>
            </a:r>
          </a:p>
          <a:p>
            <a:r>
              <a:rPr lang="ru-RU" b="1" dirty="0">
                <a:latin typeface="Bahnschrift" panose="020B0502040204020203" pitchFamily="34" charset="0"/>
              </a:rPr>
              <a:t>Акселерометр, барометр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01D3B9C-F998-7BB1-485C-54393EC1C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5106A8-A004-5B1C-C1C5-9C558A5B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95" y="1411683"/>
            <a:ext cx="5789581" cy="3541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55F4F-5C78-E166-D490-2C00F6B36915}"/>
              </a:ext>
            </a:extLst>
          </p:cNvPr>
          <p:cNvSpPr txBox="1"/>
          <p:nvPr/>
        </p:nvSpPr>
        <p:spPr>
          <a:xfrm>
            <a:off x="5943600" y="1039496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" panose="020B0502040204020203" pitchFamily="34" charset="0"/>
              </a:rPr>
              <a:t>Изменения угла наклона аппарата: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A6A52-D6BD-094C-63C9-6F247E411D96}"/>
              </a:ext>
            </a:extLst>
          </p:cNvPr>
          <p:cNvSpPr txBox="1"/>
          <p:nvPr/>
        </p:nvSpPr>
        <p:spPr>
          <a:xfrm>
            <a:off x="3075606" y="76821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ahnschrift" panose="020B0502040204020203" pitchFamily="34" charset="0"/>
              </a:rPr>
              <a:t>Полетные данные 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5A12A-4F43-962F-62D1-E9C85D6572F1}"/>
              </a:ext>
            </a:extLst>
          </p:cNvPr>
          <p:cNvSpPr txBox="1"/>
          <p:nvPr/>
        </p:nvSpPr>
        <p:spPr>
          <a:xfrm>
            <a:off x="6096000" y="5183148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Используемые приборы: </a:t>
            </a:r>
          </a:p>
          <a:p>
            <a:r>
              <a:rPr lang="ru-RU" b="1" dirty="0">
                <a:latin typeface="Bahnschrift" panose="020B0502040204020203" pitchFamily="34" charset="0"/>
              </a:rPr>
              <a:t>Гироскоп</a:t>
            </a:r>
          </a:p>
        </p:txBody>
      </p:sp>
    </p:spTree>
    <p:extLst>
      <p:ext uri="{BB962C8B-B14F-4D97-AF65-F5344CB8AC3E}">
        <p14:creationId xmlns:p14="http://schemas.microsoft.com/office/powerpoint/2010/main" val="193932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8919" y="145688"/>
            <a:ext cx="11853081" cy="690563"/>
          </a:xfrm>
        </p:spPr>
        <p:txBody>
          <a:bodyPr>
            <a:normAutofit/>
          </a:bodyPr>
          <a:lstStyle/>
          <a:p>
            <a:r>
              <a:rPr lang="sah-RU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ВЫВОД:</a:t>
            </a:r>
            <a:endParaRPr lang="ru-RU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4294967295"/>
          </p:nvPr>
        </p:nvSpPr>
        <p:spPr>
          <a:xfrm>
            <a:off x="0" y="547079"/>
            <a:ext cx="11853081" cy="40353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  <a:p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Разработан алгоритм </a:t>
            </a:r>
            <a:r>
              <a:rPr lang="ru-RU" sz="2000" b="1" i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ru-RU" sz="2000" b="1" dirty="0">
                <a:latin typeface="Bahnschrift" panose="020B0502040204020203" pitchFamily="34" charset="0"/>
                <a:sym typeface="Arial Black"/>
              </a:rPr>
              <a:t>п</a:t>
            </a:r>
            <a:r>
              <a:rPr lang="ru-RU" sz="2000" b="1" dirty="0">
                <a:latin typeface="Bahnschrift" panose="020B0502040204020203" pitchFamily="34" charset="0"/>
              </a:rPr>
              <a:t>равильного расчета энергопотребления основных частей </a:t>
            </a:r>
            <a:r>
              <a:rPr lang="en-US" sz="2000" b="1" dirty="0" err="1">
                <a:latin typeface="Bahnschrift" panose="020B0502040204020203" pitchFamily="34" charset="0"/>
              </a:rPr>
              <a:t>CanSat</a:t>
            </a:r>
            <a:r>
              <a:rPr lang="en-US" sz="2000" b="1" dirty="0">
                <a:latin typeface="Bahnschrift" panose="020B0502040204020203" pitchFamily="34" charset="0"/>
              </a:rPr>
              <a:t>;</a:t>
            </a:r>
            <a:endParaRPr lang="ru-RU" sz="2000" b="1" dirty="0">
              <a:latin typeface="Bahnschrift" panose="020B0502040204020203" pitchFamily="34" charset="0"/>
            </a:endParaRPr>
          </a:p>
          <a:p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Было проведено сравнение данных с разных источников</a:t>
            </a:r>
            <a:r>
              <a:rPr lang="en-US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;</a:t>
            </a:r>
            <a:endParaRPr lang="ru-RU" sz="20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  <a:p>
            <a:r>
              <a:rPr lang="ru-RU" sz="2000" b="1" dirty="0">
                <a:latin typeface="Bahnschrift" panose="020B0502040204020203" pitchFamily="34" charset="0"/>
              </a:rPr>
              <a:t>Полученные экспериментальные данные подтверждают расчеты по энергопотреблению</a:t>
            </a:r>
            <a:r>
              <a:rPr lang="en-US" sz="2000" b="1" dirty="0">
                <a:latin typeface="Bahnschrift" panose="020B0502040204020203" pitchFamily="34" charset="0"/>
              </a:rPr>
              <a:t>;</a:t>
            </a:r>
            <a:endParaRPr lang="ru-RU" sz="2000" b="1" dirty="0">
              <a:latin typeface="Bahnschrift" panose="020B0502040204020203" pitchFamily="34" charset="0"/>
            </a:endParaRPr>
          </a:p>
          <a:p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При полете правильно функционировали все компоненты аппарата;</a:t>
            </a:r>
          </a:p>
          <a:p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Испытание работы аппарата прошло успешно в осенней сессии Воздушно-Инженерной школы в г. Владимир</a:t>
            </a:r>
            <a:r>
              <a:rPr lang="en-US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.</a:t>
            </a:r>
            <a:endParaRPr lang="ru-RU" sz="20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  <a:p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Разработанный алгоритм </a:t>
            </a:r>
            <a:r>
              <a:rPr lang="ru-RU" sz="2000" b="1" dirty="0">
                <a:latin typeface="Bahnschrift" panose="020B0502040204020203" pitchFamily="34" charset="0"/>
              </a:rPr>
              <a:t>расчета энергопотребления аппарата </a:t>
            </a:r>
            <a:r>
              <a:rPr lang="en-US" sz="2000" b="1" dirty="0" err="1">
                <a:latin typeface="Bahnschrift" panose="020B0502040204020203" pitchFamily="34" charset="0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</a:rPr>
              <a:t> хорошо показал свою работоспособность на чемпионате «ВИШ» и подтвердил свою точность экспериментальным измерением энергопотребления, удовлетворяя цели моего проекта</a:t>
            </a:r>
            <a:r>
              <a:rPr lang="en-US" sz="2000" b="1" dirty="0">
                <a:latin typeface="Bahnschrift" panose="020B0502040204020203" pitchFamily="34" charset="0"/>
              </a:rPr>
              <a:t>;</a:t>
            </a:r>
            <a:endParaRPr lang="ru-RU" sz="2000" b="1" dirty="0">
              <a:latin typeface="Bahnschrift" panose="020B0502040204020203" pitchFamily="34" charset="0"/>
            </a:endParaRPr>
          </a:p>
          <a:p>
            <a:endParaRPr lang="ru-RU" sz="20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  <a:p>
            <a:endParaRPr lang="ru-RU" sz="2400" b="1" dirty="0">
              <a:latin typeface="Bahnschrif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983813"/>
            <a:ext cx="115669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Bahnschrift" panose="020B0502040204020203" pitchFamily="34" charset="0"/>
              </a:rPr>
              <a:t>Данный алгоритм можно использовать не только для чемпионата «ВИШ», но и для большинства простых аппаратов с микроэлектроникой. В дальнейшем я планирую развивать проект в более серьезных лигах чемпионата  </a:t>
            </a:r>
          </a:p>
          <a:p>
            <a:endParaRPr lang="ru-RU" sz="2000" b="1" dirty="0">
              <a:latin typeface="Bahnschrift" panose="020B0502040204020203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ah-RU" b="1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919" y="4522148"/>
            <a:ext cx="1185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ЗАКЛЮЧЕНИЕ:</a:t>
            </a:r>
            <a:endParaRPr lang="ru-RU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31138"/>
      </p:ext>
    </p:extLst>
  </p:cSld>
  <p:clrMapOvr>
    <a:masterClrMapping/>
  </p:clrMapOvr>
  <p:transition spd="slow" advTm="3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C699A-974D-4071-829E-CBB16875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1" y="14632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ahnschrift" panose="020B0502040204020203" pitchFamily="34" charset="0"/>
              </a:rPr>
              <a:t>Список источников: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3361F-ED6A-4BA6-B501-69974A743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375"/>
            <a:ext cx="12192001" cy="56578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altLang="ru-RU" sz="1600" b="1" dirty="0">
                <a:latin typeface="Bahnschrift" panose="020B0502040204020203" pitchFamily="34" charset="0"/>
              </a:rPr>
              <a:t>А.В. Перышкин «Физика-8». Учебник . ООО «Дрофа», 2017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altLang="ru-RU" sz="1600" b="1" dirty="0" err="1">
                <a:latin typeface="Bahnschrift" panose="020B0502040204020203" pitchFamily="34" charset="0"/>
              </a:rPr>
              <a:t>RosCanSat</a:t>
            </a:r>
            <a:r>
              <a:rPr lang="ru-RU" altLang="ru-RU" sz="1600" b="1" dirty="0">
                <a:latin typeface="Bahnschrift" panose="020B0502040204020203" pitchFamily="34" charset="0"/>
              </a:rPr>
              <a:t> или «спутник» в алюминиевой банке по-русски // </a:t>
            </a:r>
            <a:r>
              <a:rPr lang="ru-RU" altLang="ru-RU" sz="1600" b="1" dirty="0" err="1">
                <a:latin typeface="Bahnschrift" panose="020B0502040204020203" pitchFamily="34" charset="0"/>
              </a:rPr>
              <a:t>habr</a:t>
            </a:r>
            <a:r>
              <a:rPr lang="ru-RU" altLang="ru-RU" sz="1600" b="1" dirty="0">
                <a:latin typeface="Bahnschrift" panose="020B0502040204020203" pitchFamily="34" charset="0"/>
              </a:rPr>
              <a:t> URL: </a:t>
            </a:r>
            <a:r>
              <a:rPr lang="ru-RU" altLang="ru-RU" sz="1600" b="1" dirty="0">
                <a:latin typeface="Bahnschrift" panose="020B0502040204020203" pitchFamily="34" charset="0"/>
                <a:hlinkClick r:id="rId2"/>
              </a:rPr>
              <a:t>https://habr.com/ru/company/dauria/blog/229357/</a:t>
            </a:r>
            <a:endParaRPr lang="ru-RU" alt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altLang="ru-RU" sz="1600" b="1" dirty="0">
                <a:latin typeface="Bahnschrift" panose="020B0502040204020203" pitchFamily="34" charset="0"/>
              </a:rPr>
              <a:t>Воздушно-инженерная школа — </a:t>
            </a:r>
            <a:r>
              <a:rPr lang="ru-RU" altLang="ru-RU" sz="1600" b="1" dirty="0" err="1">
                <a:latin typeface="Bahnschrift" panose="020B0502040204020203" pitchFamily="34" charset="0"/>
              </a:rPr>
              <a:t>CanSat</a:t>
            </a:r>
            <a:r>
              <a:rPr lang="ru-RU" altLang="ru-RU" sz="1600" b="1" dirty="0">
                <a:latin typeface="Bahnschrift" panose="020B0502040204020203" pitchFamily="34" charset="0"/>
              </a:rPr>
              <a:t> в России // </a:t>
            </a:r>
            <a:r>
              <a:rPr lang="en-US" altLang="ru-RU" sz="1600" b="1" dirty="0" err="1">
                <a:latin typeface="Bahnschrift" panose="020B0502040204020203" pitchFamily="34" charset="0"/>
              </a:rPr>
              <a:t>roscansat</a:t>
            </a:r>
            <a:r>
              <a:rPr lang="en-US" altLang="ru-RU" sz="1600" b="1" dirty="0">
                <a:latin typeface="Bahnschrift" panose="020B0502040204020203" pitchFamily="34" charset="0"/>
              </a:rPr>
              <a:t> </a:t>
            </a:r>
            <a:r>
              <a:rPr lang="ru-RU" altLang="ru-RU" sz="1600" b="1" dirty="0">
                <a:latin typeface="Bahnschrift" panose="020B0502040204020203" pitchFamily="34" charset="0"/>
              </a:rPr>
              <a:t>URL: </a:t>
            </a:r>
            <a:r>
              <a:rPr lang="ru-RU" altLang="ru-RU" sz="1600" b="1" dirty="0">
                <a:latin typeface="Bahnschrift" panose="020B0502040204020203" pitchFamily="34" charset="0"/>
                <a:hlinkClick r:id="rId3"/>
              </a:rPr>
              <a:t>https://roscansat.com/</a:t>
            </a:r>
            <a:endParaRPr lang="en-US" alt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altLang="ru-RU" sz="1600" b="1" dirty="0">
                <a:latin typeface="Bahnschrift" panose="020B0502040204020203" pitchFamily="34" charset="0"/>
              </a:rPr>
              <a:t>3-Axis Magnetic Sensor QMC5883L // </a:t>
            </a:r>
            <a:r>
              <a:rPr lang="en-US" altLang="ru-RU" sz="1600" b="1" dirty="0" err="1">
                <a:latin typeface="Bahnschrift" panose="020B0502040204020203" pitchFamily="34" charset="0"/>
              </a:rPr>
              <a:t>datasheet.lcsc</a:t>
            </a:r>
            <a:r>
              <a:rPr lang="en-US" altLang="ru-RU" sz="1600" b="1" dirty="0">
                <a:latin typeface="Bahnschrift" panose="020B0502040204020203" pitchFamily="34" charset="0"/>
              </a:rPr>
              <a:t> URL: </a:t>
            </a:r>
            <a:r>
              <a:rPr lang="en-US" altLang="ru-RU" sz="1600" b="1" dirty="0">
                <a:latin typeface="Bahnschrift" panose="020B0502040204020203" pitchFamily="34" charset="0"/>
                <a:hlinkClick r:id="rId4"/>
              </a:rPr>
              <a:t>https://datasheet.lcsc.com/szlcsc/QST-QMC5883L-TR_C192585.pdf</a:t>
            </a:r>
            <a:endParaRPr lang="en-US" alt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it-IT" altLang="ru-RU" sz="1600" b="1" dirty="0">
                <a:latin typeface="Bahnschrift" panose="020B0502040204020203" pitchFamily="34" charset="0"/>
              </a:rPr>
              <a:t>Arduino Micro // farnell URL: </a:t>
            </a:r>
            <a:r>
              <a:rPr lang="it-IT" altLang="ru-RU" sz="1600" b="1" dirty="0">
                <a:latin typeface="Bahnschrift" panose="020B0502040204020203" pitchFamily="34" charset="0"/>
                <a:hlinkClick r:id="rId5"/>
              </a:rPr>
              <a:t>https://www.farnell.com/datasheets/1685581.pdf</a:t>
            </a:r>
            <a:endParaRPr lang="it-IT" alt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altLang="ru-RU" sz="1600" b="1" dirty="0">
                <a:latin typeface="Bahnschrift" panose="020B0502040204020203" pitchFamily="34" charset="0"/>
              </a:rPr>
              <a:t>MTR-SERVO-FS90 // </a:t>
            </a:r>
            <a:r>
              <a:rPr lang="en-US" altLang="ru-RU" sz="1600" b="1" dirty="0" err="1">
                <a:latin typeface="Bahnschrift" panose="020B0502040204020203" pitchFamily="34" charset="0"/>
              </a:rPr>
              <a:t>chipdip</a:t>
            </a:r>
            <a:r>
              <a:rPr lang="en-US" altLang="ru-RU" sz="1600" b="1" dirty="0">
                <a:latin typeface="Bahnschrift" panose="020B0502040204020203" pitchFamily="34" charset="0"/>
              </a:rPr>
              <a:t> URL: </a:t>
            </a:r>
            <a:r>
              <a:rPr lang="en-US" altLang="ru-RU" sz="1600" b="1" dirty="0">
                <a:latin typeface="Bahnschrift" panose="020B0502040204020203" pitchFamily="34" charset="0"/>
                <a:hlinkClick r:id="rId6"/>
              </a:rPr>
              <a:t>https://www.chipdip.ru/product/mtr-servo-fs90</a:t>
            </a:r>
            <a:endParaRPr lang="ru-RU" alt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ru-RU" sz="1600" b="1" dirty="0">
                <a:latin typeface="Bahnschrift" panose="020B0502040204020203" pitchFamily="34" charset="0"/>
              </a:rPr>
              <a:t>Датчик давления и температуры </a:t>
            </a:r>
            <a:r>
              <a:rPr lang="en-US" sz="1600" b="1" dirty="0">
                <a:latin typeface="Bahnschrift" panose="020B0502040204020203" pitchFamily="34" charset="0"/>
              </a:rPr>
              <a:t>BMP180 (Digital Pressure Sensor) // </a:t>
            </a:r>
            <a:r>
              <a:rPr lang="en-US" sz="1600" b="1" dirty="0" err="1">
                <a:latin typeface="Bahnschrift" panose="020B0502040204020203" pitchFamily="34" charset="0"/>
              </a:rPr>
              <a:t>iarduino</a:t>
            </a:r>
            <a:r>
              <a:rPr lang="en-US" sz="1600" b="1" dirty="0">
                <a:latin typeface="Bahnschrift" panose="020B0502040204020203" pitchFamily="34" charset="0"/>
              </a:rPr>
              <a:t> URL: </a:t>
            </a:r>
            <a:r>
              <a:rPr lang="en-US" sz="1600" b="1" dirty="0">
                <a:latin typeface="Bahnschrift" panose="020B0502040204020203" pitchFamily="34" charset="0"/>
                <a:hlinkClick r:id="rId7"/>
              </a:rPr>
              <a:t>https://iarduino.ru/lib/datasheet%20bmp180.pdf</a:t>
            </a:r>
            <a:endParaRPr lang="en-US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sz="1600" b="1" dirty="0">
                <a:latin typeface="Bahnschrift" panose="020B0502040204020203" pitchFamily="34" charset="0"/>
              </a:rPr>
              <a:t>3-Axis, ±2 g/±4 g/±8 g/±16 g Digital Accelerometer // </a:t>
            </a:r>
            <a:r>
              <a:rPr lang="en-US" sz="1600" b="1" dirty="0" err="1">
                <a:latin typeface="Bahnschrift" panose="020B0502040204020203" pitchFamily="34" charset="0"/>
              </a:rPr>
              <a:t>sparkfun</a:t>
            </a:r>
            <a:r>
              <a:rPr lang="en-US" sz="1600" b="1" dirty="0">
                <a:latin typeface="Bahnschrift" panose="020B0502040204020203" pitchFamily="34" charset="0"/>
              </a:rPr>
              <a:t> URL: </a:t>
            </a:r>
            <a:r>
              <a:rPr lang="en-US" sz="1600" b="1" dirty="0">
                <a:latin typeface="Bahnschrift" panose="020B0502040204020203" pitchFamily="34" charset="0"/>
                <a:hlinkClick r:id="rId8"/>
              </a:rPr>
              <a:t>https://www.sparkfun.com/datasheets/Sensors/Accelerometer/ADXL345.pdf</a:t>
            </a:r>
            <a:endParaRPr 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r>
              <a:rPr lang="en-US" sz="1600" b="1" dirty="0">
                <a:latin typeface="Bahnschrift" panose="020B0502040204020203" pitchFamily="34" charset="0"/>
              </a:rPr>
              <a:t>L3G4200D: three axis digital output gyroscope // </a:t>
            </a:r>
            <a:r>
              <a:rPr lang="en-US" sz="1600" b="1" dirty="0" err="1">
                <a:latin typeface="Bahnschrift" panose="020B0502040204020203" pitchFamily="34" charset="0"/>
              </a:rPr>
              <a:t>elecrow</a:t>
            </a:r>
            <a:r>
              <a:rPr lang="en-US" sz="1600" b="1" dirty="0">
                <a:latin typeface="Bahnschrift" panose="020B0502040204020203" pitchFamily="34" charset="0"/>
              </a:rPr>
              <a:t> URL: </a:t>
            </a:r>
            <a:r>
              <a:rPr lang="en-US" sz="1600" b="1" dirty="0">
                <a:latin typeface="Bahnschrift" panose="020B0502040204020203" pitchFamily="34" charset="0"/>
                <a:hlinkClick r:id="rId9"/>
              </a:rPr>
              <a:t>https://www.elecrow.com/download/L3G4200_AN3393.pdf</a:t>
            </a:r>
            <a:endParaRPr lang="en-US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endParaRPr lang="ru-RU" sz="1600" b="1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endParaRPr lang="ru-RU" sz="1600" dirty="0">
              <a:latin typeface="Bahnschrift" panose="020B0502040204020203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b="1" dirty="0">
              <a:latin typeface="Bahnschrift" panose="020B0502040204020203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latin typeface="Bahnschrift" panose="020B0502040204020203" pitchFamily="34" charset="0"/>
              </a:rPr>
              <a:t>СПАСИБО ЗА ВНИМАНИЕ</a:t>
            </a:r>
          </a:p>
          <a:p>
            <a:pPr marL="457200" indent="-457200">
              <a:lnSpc>
                <a:spcPct val="80000"/>
              </a:lnSpc>
              <a:buFont typeface="Symbol" pitchFamily="18" charset="2"/>
              <a:buAutoNum type="arabicPeriod"/>
            </a:pPr>
            <a:endParaRPr lang="ru-RU" sz="1600" dirty="0">
              <a:latin typeface="Bahnschrift" panose="020B0502040204020203" pitchFamily="34" charset="0"/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400" b="1" cap="all" dirty="0"/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93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19457" y="260648"/>
            <a:ext cx="11395369" cy="63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457200">
              <a:spcBef>
                <a:spcPts val="0"/>
              </a:spcBef>
              <a:buClr>
                <a:srgbClr val="C00000"/>
              </a:buClr>
              <a:buSzPts val="1800"/>
              <a:buNone/>
            </a:pPr>
            <a:endParaRPr lang="ru-RU" sz="2400" b="1" dirty="0">
              <a:solidFill>
                <a:srgbClr val="002060"/>
              </a:solidFill>
              <a:latin typeface="Bahnschrift" panose="020B0502040204020203" pitchFamily="34" charset="0"/>
              <a:ea typeface="Arial Black"/>
              <a:cs typeface="Arial Black"/>
              <a:sym typeface="Arial Black"/>
            </a:endParaRPr>
          </a:p>
          <a:p>
            <a:pPr marL="0" indent="457200">
              <a:spcBef>
                <a:spcPts val="0"/>
              </a:spcBef>
              <a:buClr>
                <a:srgbClr val="C00000"/>
              </a:buClr>
              <a:buSzPts val="1800"/>
              <a:buNone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Актуальность</a:t>
            </a: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заключается  в том, что правильный расчет энергопотребления очень важен для непрерывного функционирования всех компонентов пикоспутника </a:t>
            </a:r>
            <a:r>
              <a:rPr lang="en-US" sz="2000" b="1" dirty="0">
                <a:latin typeface="Bahnschrift" panose="020B0502040204020203" pitchFamily="34" charset="0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  <a:sym typeface="Arial Black"/>
              </a:rPr>
              <a:t> и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выполнения всех его требуемых задач за весь полет и за все время поиска, в условиях чемпионата.</a:t>
            </a:r>
          </a:p>
          <a:p>
            <a:pPr marL="0" indent="457200">
              <a:spcBef>
                <a:spcPts val="0"/>
              </a:spcBef>
              <a:buClr>
                <a:srgbClr val="C00000"/>
              </a:buClr>
              <a:buSzPts val="1800"/>
              <a:buNone/>
            </a:pPr>
            <a:endParaRPr lang="ru-RU" sz="2000" b="1" dirty="0">
              <a:latin typeface="Bahnschrift" panose="020B0502040204020203" pitchFamily="34" charset="0"/>
              <a:ea typeface="Arial Black"/>
              <a:cs typeface="Arial Black"/>
              <a:sym typeface="Arial Black"/>
            </a:endParaRPr>
          </a:p>
          <a:p>
            <a:pPr marL="0" indent="457200">
              <a:spcBef>
                <a:spcPts val="0"/>
              </a:spcBef>
              <a:buClr>
                <a:srgbClr val="C00000"/>
              </a:buClr>
              <a:buSzPts val="1800"/>
              <a:buNone/>
            </a:pP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Цель:</a:t>
            </a:r>
            <a:r>
              <a:rPr lang="ru-RU" sz="2400" b="1" dirty="0">
                <a:latin typeface="Bahnschrift" panose="020B0502040204020203" pitchFamily="34" charset="0"/>
              </a:rPr>
              <a:t> </a:t>
            </a:r>
            <a:r>
              <a:rPr lang="ru-RU" sz="2000" b="1" dirty="0">
                <a:latin typeface="Bahnschrift" panose="020B0502040204020203" pitchFamily="34" charset="0"/>
              </a:rPr>
              <a:t>точный расчет потребления электрической энергии </a:t>
            </a:r>
            <a:r>
              <a:rPr lang="ru-RU" sz="2000" b="1" dirty="0" err="1">
                <a:latin typeface="Bahnschrift" panose="020B0502040204020203" pitchFamily="34" charset="0"/>
              </a:rPr>
              <a:t>пикоспутника</a:t>
            </a:r>
            <a:r>
              <a:rPr lang="ru-RU" sz="2000" b="1" dirty="0">
                <a:latin typeface="Bahnschrift" panose="020B0502040204020203" pitchFamily="34" charset="0"/>
              </a:rPr>
              <a:t> </a:t>
            </a:r>
            <a:r>
              <a:rPr lang="ru-RU" sz="2000" b="1" dirty="0" err="1">
                <a:latin typeface="Bahnschrift" panose="020B0502040204020203" pitchFamily="34" charset="0"/>
              </a:rPr>
              <a:t>Can</a:t>
            </a:r>
            <a:r>
              <a:rPr lang="en-US" sz="2000" b="1" dirty="0">
                <a:latin typeface="Bahnschrift" panose="020B0502040204020203" pitchFamily="34" charset="0"/>
              </a:rPr>
              <a:t>S</a:t>
            </a:r>
            <a:r>
              <a:rPr lang="ru-RU" sz="2000" b="1" dirty="0" err="1">
                <a:latin typeface="Bahnschrift" panose="020B0502040204020203" pitchFamily="34" charset="0"/>
              </a:rPr>
              <a:t>at</a:t>
            </a:r>
            <a:endParaRPr lang="ru-RU" sz="2000" b="1" dirty="0">
              <a:solidFill>
                <a:srgbClr val="002060"/>
              </a:solidFill>
              <a:latin typeface="Bahnschrift" panose="020B0502040204020203" pitchFamily="34" charset="0"/>
              <a:ea typeface="Arial Black"/>
              <a:cs typeface="Arial Black"/>
              <a:sym typeface="Arial Black"/>
            </a:endParaRPr>
          </a:p>
          <a:p>
            <a:pPr marL="0" indent="457200">
              <a:spcBef>
                <a:spcPts val="0"/>
              </a:spcBef>
              <a:buClr>
                <a:srgbClr val="C00000"/>
              </a:buClr>
              <a:buSzPts val="1800"/>
              <a:buNone/>
            </a:pP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endParaRPr lang="ru-RU" sz="2000" b="1" dirty="0">
              <a:latin typeface="Bahnschrift" panose="020B0502040204020203" pitchFamily="34" charset="0"/>
            </a:endParaRPr>
          </a:p>
          <a:p>
            <a:pPr marL="0" lvl="0" indent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US" sz="2400" b="1" dirty="0" err="1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Задачи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: </a:t>
            </a:r>
            <a:endParaRPr lang="ru-RU" sz="2400" b="1" dirty="0">
              <a:solidFill>
                <a:srgbClr val="002060"/>
              </a:solidFill>
              <a:latin typeface="Bahnschrift" panose="020B0502040204020203" pitchFamily="34" charset="0"/>
              <a:ea typeface="Arial Black"/>
              <a:cs typeface="Arial Black"/>
              <a:sym typeface="Arial Black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17365D"/>
              </a:buClr>
              <a:buSzPts val="1472"/>
              <a:buFont typeface="Calibri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Ознакомиться с правилами проведения</a:t>
            </a:r>
            <a:r>
              <a:rPr lang="en-US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и положением чемпионата «Воздушно-инженерная школа -</a:t>
            </a:r>
            <a:r>
              <a:rPr lang="ru-RU" sz="2000" b="1" dirty="0" err="1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в России»;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17365D"/>
              </a:buClr>
              <a:buSzPts val="1472"/>
              <a:buFont typeface="Calibri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Изучить методы расчета энергопотребления аппаратов с микроэлектроникой; </a:t>
            </a:r>
            <a:r>
              <a:rPr lang="en-US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endParaRPr lang="ru-RU" sz="2000" b="1" dirty="0">
              <a:latin typeface="Bahnschrift" panose="020B0502040204020203" pitchFamily="34" charset="0"/>
              <a:ea typeface="Arial Black"/>
              <a:cs typeface="Arial Black"/>
              <a:sym typeface="Arial Black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17365D"/>
              </a:buClr>
              <a:buSzPts val="1472"/>
              <a:buFont typeface="Calibri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Провести измерение энергопотребления компонентов аппарата </a:t>
            </a:r>
            <a:r>
              <a:rPr lang="ru-RU" sz="2000" b="1" dirty="0">
                <a:latin typeface="Bahnschrift" panose="020B0502040204020203" pitchFamily="34" charset="0"/>
              </a:rPr>
              <a:t>Cansat;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17365D"/>
              </a:buClr>
              <a:buSzPts val="1472"/>
              <a:buFont typeface="Calibri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sym typeface="Arial Black"/>
              </a:rPr>
              <a:t>Сравнить паспортное энергопотребление с данными полученными путем измерения реального токопотребления аппаратом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Clr>
                <a:srgbClr val="17365D"/>
              </a:buClr>
              <a:buSzPts val="1472"/>
              <a:buFont typeface="Calibri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Comfortaa"/>
              </a:rPr>
              <a:t>Р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азработать алгоритм расчета энергопотребления аппарата </a:t>
            </a:r>
            <a:r>
              <a:rPr lang="en-US" sz="2000" b="1" dirty="0">
                <a:latin typeface="Bahnschrift" panose="020B0502040204020203" pitchFamily="34" charset="0"/>
              </a:rPr>
              <a:t>CanSat</a:t>
            </a:r>
            <a:r>
              <a:rPr lang="en-US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;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7365D"/>
              </a:buClr>
              <a:buSzPts val="1472"/>
              <a:buNone/>
            </a:pPr>
            <a:r>
              <a:rPr lang="ru-RU" sz="2000" i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       </a:t>
            </a:r>
            <a:endParaRPr sz="2000" b="1" dirty="0">
              <a:solidFill>
                <a:srgbClr val="002060"/>
              </a:solidFill>
              <a:latin typeface="Bahnschrift" panose="020B0502040204020203" pitchFamily="34" charset="0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2157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571067-FC53-4412-98E5-DB8F3062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207040"/>
            <a:ext cx="7796286" cy="61979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Объект исследования: </a:t>
            </a:r>
            <a:r>
              <a:rPr lang="ru-RU" sz="2000" b="1" dirty="0">
                <a:latin typeface="Bahnschrift" panose="020B0502040204020203" pitchFamily="34" charset="0"/>
              </a:rPr>
              <a:t>Энергопотребление пикоспутника Can</a:t>
            </a:r>
            <a:r>
              <a:rPr lang="en-US" sz="2000" b="1" dirty="0">
                <a:latin typeface="Bahnschrift" panose="020B0502040204020203" pitchFamily="34" charset="0"/>
              </a:rPr>
              <a:t>S</a:t>
            </a:r>
            <a:r>
              <a:rPr lang="ru-RU" sz="2000" b="1" dirty="0">
                <a:latin typeface="Bahnschrift" panose="020B0502040204020203" pitchFamily="34" charset="0"/>
              </a:rPr>
              <a:t>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</a:rPr>
              <a:t>Предмет исследования: </a:t>
            </a:r>
            <a:r>
              <a:rPr lang="ru-RU" sz="2000" b="1" dirty="0">
                <a:latin typeface="Bahnschrift" panose="020B0502040204020203" pitchFamily="34" charset="0"/>
              </a:rPr>
              <a:t>Расчёт энергопотребления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Гипотеза: </a:t>
            </a:r>
            <a:r>
              <a:rPr lang="ru-RU" sz="2000" b="1" dirty="0">
                <a:latin typeface="Bahnschrift" panose="020B0502040204020203" pitchFamily="34" charset="0"/>
              </a:rPr>
              <a:t>Если применить правильный алгоритм расчета энергопотребления, то результат получится верным.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Методы исследования: 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Изучение литературы по теме, изучение, расчет, эксперимент.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Проблема исследования</a:t>
            </a: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: 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Состоит в том что у некоторых компонентов аппарата есть разные режимы работы, различные характеристики по энергопотреблению. Использование  ошибочных данных может привести к сбоям работы приборов.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Новизна:</a:t>
            </a:r>
            <a:r>
              <a:rPr lang="en-US" sz="20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Разработан алгоритм </a:t>
            </a:r>
            <a:r>
              <a:rPr lang="ru-RU" sz="2000" b="1" i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 </a:t>
            </a:r>
            <a:r>
              <a:rPr lang="ru-RU" sz="2000" b="1" dirty="0">
                <a:latin typeface="Bahnschrift" panose="020B0502040204020203" pitchFamily="34" charset="0"/>
                <a:sym typeface="Arial Black"/>
              </a:rPr>
              <a:t>п</a:t>
            </a:r>
            <a:r>
              <a:rPr lang="ru-RU" sz="2000" b="1" dirty="0">
                <a:latin typeface="Bahnschrift" panose="020B0502040204020203" pitchFamily="34" charset="0"/>
              </a:rPr>
              <a:t>равильного расчета энергопотребления основных частей пикоспутника </a:t>
            </a:r>
            <a:r>
              <a:rPr lang="en-US" sz="2000" b="1" dirty="0">
                <a:latin typeface="Bahnschrift" panose="020B0502040204020203" pitchFamily="34" charset="0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</a:rPr>
              <a:t>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7966" y="5881806"/>
            <a:ext cx="290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Запуск ракеты с </a:t>
            </a:r>
            <a:r>
              <a:rPr lang="ru-RU" b="1" dirty="0" err="1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пикоспутником</a:t>
            </a:r>
            <a:r>
              <a:rPr lang="ru-RU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ru-RU" b="1" dirty="0">
                <a:latin typeface="Bahnschrift" panose="020B0502040204020203" pitchFamily="34" charset="0"/>
              </a:rPr>
              <a:t>Can</a:t>
            </a:r>
            <a:r>
              <a:rPr lang="en-US" b="1" dirty="0">
                <a:latin typeface="Bahnschrift" panose="020B0502040204020203" pitchFamily="34" charset="0"/>
              </a:rPr>
              <a:t>S</a:t>
            </a:r>
            <a:r>
              <a:rPr lang="ru-RU" b="1" dirty="0">
                <a:latin typeface="Bahnschrift" panose="020B0502040204020203" pitchFamily="34" charset="0"/>
              </a:rPr>
              <a:t>at.</a:t>
            </a:r>
            <a:endParaRPr lang="en-US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5" name="Рисунок 4" descr="Изображение выглядит как дым, оружие, снаряд, ракета&#10;&#10;Автоматически созданное описание">
            <a:extLst>
              <a:ext uri="{FF2B5EF4-FFF2-40B4-BE49-F238E27FC236}">
                <a16:creationId xmlns:a16="http://schemas.microsoft.com/office/drawing/2014/main" id="{736BBFB2-E56B-430E-BBF8-C67D752B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43" y="207040"/>
            <a:ext cx="3517173" cy="5674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807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694" y="175758"/>
            <a:ext cx="5311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«Воздушно-инженерная школа </a:t>
            </a:r>
            <a:r>
              <a:rPr lang="en-US" sz="2400" b="1" dirty="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ru-RU" sz="2400" b="1" dirty="0" err="1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Can</a:t>
            </a:r>
            <a:r>
              <a:rPr lang="en-US" sz="2400" b="1" dirty="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ru-RU" sz="2400" b="1" dirty="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  <a:t>at в России»</a:t>
            </a:r>
            <a:br>
              <a:rPr lang="ru-RU" sz="2400" b="1" dirty="0">
                <a:solidFill>
                  <a:srgbClr val="00206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515" y="1143699"/>
            <a:ext cx="66859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>
                <a:latin typeface="Bahnschrift" panose="020B0502040204020203" pitchFamily="34" charset="0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</a:rPr>
              <a:t> – это действующая модель микроспутника весом до 350 граммов. Все основные элементы «спутника», а именно: бортовой компьютер, приёмник-передатчик, научная нагрузка и система питания, должны вмещаться в банку объемом 0,33 л. «Спутник» запускается ракетой или сбрасывается с вертолёта и за время плавного спуска на парашюте с высоты от 300 метров должен передать полезную информацию</a:t>
            </a:r>
          </a:p>
          <a:p>
            <a:pPr fontAlgn="base"/>
            <a:r>
              <a:rPr lang="ru-RU" sz="2000" b="1" dirty="0">
                <a:latin typeface="Bahnschrift" panose="020B0502040204020203" pitchFamily="34" charset="0"/>
              </a:rPr>
              <a:t>Соревнование проходит в городе Владимир на нем команды школьников и студентов соревнуются в удачном запуске микроспутников.</a:t>
            </a:r>
          </a:p>
          <a:p>
            <a:pPr fontAlgn="base"/>
            <a:r>
              <a:rPr lang="ru-RU" sz="2000" b="1" dirty="0">
                <a:latin typeface="Bahnschrift" panose="020B0502040204020203" pitchFamily="34" charset="0"/>
              </a:rPr>
              <a:t>Существуют разные лиги соревнований: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latin typeface="Bahnschrift" panose="020B0502040204020203" pitchFamily="34" charset="0"/>
              </a:rPr>
              <a:t>Юниорская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latin typeface="Bahnschrift" panose="020B0502040204020203" pitchFamily="34" charset="0"/>
              </a:rPr>
              <a:t>Регулярная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latin typeface="Bahnschrift" panose="020B0502040204020203" pitchFamily="34" charset="0"/>
              </a:rPr>
              <a:t>Высшая</a:t>
            </a:r>
          </a:p>
          <a:p>
            <a:pPr fontAlgn="base"/>
            <a:r>
              <a:rPr lang="ru-RU" sz="2000" b="1" dirty="0">
                <a:latin typeface="Bahnschrift" panose="020B0502040204020203" pitchFamily="34" charset="0"/>
              </a:rPr>
              <a:t>Организаторы проекта в России –МГУ им. М. В. Ломоносова.</a:t>
            </a:r>
            <a:r>
              <a:rPr lang="en-US" sz="2000" b="1" dirty="0">
                <a:latin typeface="Bahnschrift" panose="020B0502040204020203" pitchFamily="34" charset="0"/>
              </a:rPr>
              <a:t> [</a:t>
            </a:r>
            <a:r>
              <a:rPr lang="ru-RU" sz="2000" b="1" dirty="0">
                <a:latin typeface="Bahnschrift" panose="020B0502040204020203" pitchFamily="34" charset="0"/>
              </a:rPr>
              <a:t>Источник №</a:t>
            </a:r>
            <a:r>
              <a:rPr lang="en-US" sz="2000" b="1" dirty="0">
                <a:latin typeface="Bahnschrift" panose="020B0502040204020203" pitchFamily="34" charset="0"/>
              </a:rPr>
              <a:t>2]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pic>
        <p:nvPicPr>
          <p:cNvPr id="8" name="Google Shape;172;p26">
            <a:extLst>
              <a:ext uri="{FF2B5EF4-FFF2-40B4-BE49-F238E27FC236}">
                <a16:creationId xmlns:a16="http://schemas.microsoft.com/office/drawing/2014/main" id="{C179F0A0-B929-4212-80EE-2A3F5169E69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762"/>
          <a:stretch/>
        </p:blipFill>
        <p:spPr>
          <a:xfrm>
            <a:off x="73681" y="175758"/>
            <a:ext cx="878218" cy="843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84FC275-3AE9-DEA8-1E1B-1268C2D4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259" y="0"/>
            <a:ext cx="4387174" cy="62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3EAE0-EFD2-E92D-7DF9-BFAAB417DA77}"/>
              </a:ext>
            </a:extLst>
          </p:cNvPr>
          <p:cNvSpPr txBox="1"/>
          <p:nvPr/>
        </p:nvSpPr>
        <p:spPr>
          <a:xfrm>
            <a:off x="6199498" y="6312910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Миссия </a:t>
            </a:r>
            <a:r>
              <a:rPr lang="en-US" dirty="0">
                <a:latin typeface="Bahnschrift" panose="020B0502040204020203" pitchFamily="34" charset="0"/>
              </a:rPr>
              <a:t>CanSat </a:t>
            </a:r>
            <a:r>
              <a:rPr lang="ru-RU" dirty="0">
                <a:latin typeface="Bahnschrift" panose="020B0502040204020203" pitchFamily="34" charset="0"/>
              </a:rPr>
              <a:t>на лиге Юниор</a:t>
            </a:r>
          </a:p>
        </p:txBody>
      </p:sp>
    </p:spTree>
    <p:extLst>
      <p:ext uri="{BB962C8B-B14F-4D97-AF65-F5344CB8AC3E}">
        <p14:creationId xmlns:p14="http://schemas.microsoft.com/office/powerpoint/2010/main" val="312659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6CC8BB92-7664-41A9-9F90-D163F7A79D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ownloads\20211118_1247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3" r="19231"/>
          <a:stretch/>
        </p:blipFill>
        <p:spPr bwMode="auto">
          <a:xfrm>
            <a:off x="8128884" y="1000794"/>
            <a:ext cx="3909229" cy="4788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050" y="203083"/>
            <a:ext cx="79820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latin typeface="Bahnschrift" panose="020B0502040204020203" pitchFamily="34" charset="0"/>
              </a:rPr>
              <a:t>Разработка </a:t>
            </a:r>
            <a:r>
              <a:rPr lang="ru-RU" sz="2000" b="1" dirty="0">
                <a:latin typeface="Bahnschrift" panose="020B0502040204020203" pitchFamily="34" charset="0"/>
                <a:ea typeface="Arial Black"/>
                <a:cs typeface="Arial Black"/>
                <a:sym typeface="Arial Black"/>
              </a:rPr>
              <a:t>алгоритма по правильному </a:t>
            </a:r>
            <a:r>
              <a:rPr lang="ru-RU" sz="2000" b="1" dirty="0">
                <a:latin typeface="Bahnschrift" panose="020B0502040204020203" pitchFamily="34" charset="0"/>
              </a:rPr>
              <a:t>расчету энергопотребления компонентов аппарата </a:t>
            </a:r>
            <a:r>
              <a:rPr lang="en-US" sz="2000" b="1" dirty="0">
                <a:latin typeface="Bahnschrift" panose="020B0502040204020203" pitchFamily="34" charset="0"/>
              </a:rPr>
              <a:t>CanSat</a:t>
            </a:r>
            <a:r>
              <a:rPr lang="ru-RU" sz="2000" b="1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050" y="1562369"/>
            <a:ext cx="79376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</a:rPr>
              <a:t>Сделать реестр всех компонентов аппарата;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</a:rPr>
              <a:t>Найти в </a:t>
            </a:r>
            <a:r>
              <a:rPr lang="en-US" sz="2000" b="1" dirty="0">
                <a:latin typeface="Bahnschrift" panose="020B0502040204020203" pitchFamily="34" charset="0"/>
              </a:rPr>
              <a:t>datasheet </a:t>
            </a:r>
            <a:r>
              <a:rPr lang="ru-RU" sz="2000" b="1" dirty="0">
                <a:latin typeface="Bahnschrift" panose="020B0502040204020203" pitchFamily="34" charset="0"/>
              </a:rPr>
              <a:t>средние показатели токопотребление для каждого компонента</a:t>
            </a:r>
            <a:endParaRPr lang="en-US" sz="2000" b="1" dirty="0">
              <a:latin typeface="Bahnschrift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Найти их технические характеристики из </a:t>
            </a:r>
            <a:r>
              <a:rPr lang="en-US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datasheet</a:t>
            </a: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Сравнить технические характеристики этих же используемых приборов;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Создать блок-схему, состоящую из электропитания и  из микросхем, составляющих аппарат;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Рассчитать время активной работы аппарата по заданной формуле;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Сравнить полученные результаты с теоретически полученными данными;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Проверить правильность расчетов, используя данные, полученные  при полете аппарата;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98825" y="5857206"/>
            <a:ext cx="4369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ahnschrift" panose="020B0502040204020203" pitchFamily="34" charset="0"/>
              </a:rPr>
              <a:t>Практическая работа в </a:t>
            </a:r>
            <a:r>
              <a:rPr lang="ru-RU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Кванториуме</a:t>
            </a:r>
            <a:r>
              <a:rPr lang="ru-RU" b="1" dirty="0">
                <a:solidFill>
                  <a:srgbClr val="002060"/>
                </a:solidFill>
                <a:latin typeface="Bahnschrift" panose="020B0502040204020203" pitchFamily="34" charset="0"/>
              </a:rPr>
              <a:t> ДДТ </a:t>
            </a:r>
            <a:r>
              <a:rPr lang="ru-RU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им.Ф.И</a:t>
            </a:r>
            <a:r>
              <a:rPr lang="ru-RU" b="1" dirty="0">
                <a:solidFill>
                  <a:srgbClr val="002060"/>
                </a:solidFill>
                <a:latin typeface="Bahnschrift" panose="020B0502040204020203" pitchFamily="34" charset="0"/>
              </a:rPr>
              <a:t>. Авдеевой</a:t>
            </a:r>
          </a:p>
        </p:txBody>
      </p:sp>
    </p:spTree>
    <p:extLst>
      <p:ext uri="{BB962C8B-B14F-4D97-AF65-F5344CB8AC3E}">
        <p14:creationId xmlns:p14="http://schemas.microsoft.com/office/powerpoint/2010/main" val="198614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07;p30"/>
          <p:cNvGraphicFramePr/>
          <p:nvPr>
            <p:extLst>
              <p:ext uri="{D42A27DB-BD31-4B8C-83A1-F6EECF244321}">
                <p14:modId xmlns:p14="http://schemas.microsoft.com/office/powerpoint/2010/main" val="2073409948"/>
              </p:ext>
            </p:extLst>
          </p:nvPr>
        </p:nvGraphicFramePr>
        <p:xfrm>
          <a:off x="261259" y="1170432"/>
          <a:ext cx="11644236" cy="5215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2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3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83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№</a:t>
                      </a:r>
                      <a:endParaRPr sz="2000" b="1" i="0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Наименование</a:t>
                      </a:r>
                      <a:r>
                        <a:rPr lang="ru-RU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Напряжение, 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U, В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Сила тока,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I, А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Мощность,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P, Вт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Потребляемая энергия, Дж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4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Микроконтроллер: 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Arduino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  2,7</a:t>
                      </a:r>
                      <a:r>
                        <a:rPr lang="ru-RU" sz="2000" b="1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 -5,5 В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0,004- 0,005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0,0108 -</a:t>
                      </a:r>
                      <a:r>
                        <a:rPr lang="ru-RU" sz="2000" b="1" u="none" strike="noStrike" cap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0,0275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38,88 - 99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Магнитометр</a:t>
                      </a:r>
                      <a:endParaRPr lang="en-US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3,6 В до 6 В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0,001 - </a:t>
                      </a: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0.002 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0,0036 – 0,012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12,96 – 43,2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4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Гироскоп трехосевой</a:t>
                      </a: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lang="ru-RU" sz="20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2,4 – 3,6  </a:t>
                      </a: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В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lang="ru-RU" sz="2000" b="1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0,0045 - </a:t>
                      </a: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0.00</a:t>
                      </a:r>
                      <a:r>
                        <a:rPr lang="ru-RU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61</a:t>
                      </a: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lang="ru-RU"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0,0108-0,0219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lang="ru-RU"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38,88 – 78,84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1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2000" b="1" u="none" strike="noStrike" cap="none" dirty="0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Цифровой датчик атмосферного давления</a:t>
                      </a:r>
                      <a:r>
                        <a:rPr lang="ru-RU" sz="2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и температуры. </a:t>
                      </a: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3,3 или 5 В 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до 0,001  </a:t>
                      </a:r>
                      <a:endParaRPr lang="en-US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0,0033 -0,005</a:t>
                      </a: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11,88 - 18</a:t>
                      </a: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2000" b="1" u="none" strike="noStrike" cap="none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</a:rPr>
                        <a:t>Сервопривод FS90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4,8–6 В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0,01</a:t>
                      </a:r>
                      <a:r>
                        <a:rPr lang="ru-RU" sz="2000" b="1" i="0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0,150 </a:t>
                      </a:r>
                      <a:endParaRPr lang="en-US" sz="20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0,048-0,9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172,8 - 3240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04388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2000" b="1" u="none" strike="noStrike" cap="none">
                        <a:solidFill>
                          <a:srgbClr val="104388"/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Акселерометр </a:t>
                      </a:r>
                      <a:r>
                        <a:rPr lang="en-US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ADXL345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2,0-3.6 </a:t>
                      </a:r>
                      <a:r>
                        <a:rPr lang="ru-RU" sz="20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В</a:t>
                      </a:r>
                      <a:endParaRPr lang="ru-RU"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ru-RU" sz="2000" b="1" i="0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0000001-</a:t>
                      </a:r>
                      <a:r>
                        <a:rPr lang="ru-RU" sz="2000" b="1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0,000004</a:t>
                      </a:r>
                    </a:p>
                  </a:txBody>
                  <a:tcPr marL="35572" marR="35572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0,0000002-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0,0000144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0,0072 – 0,0518</a:t>
                      </a:r>
                      <a:endParaRPr sz="20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35572" marR="35572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1259" y="303752"/>
            <a:ext cx="1164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Основные характеристики компонентов аппарата</a:t>
            </a:r>
            <a:r>
              <a:rPr lang="en-US" sz="24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CanSat</a:t>
            </a:r>
            <a:r>
              <a:rPr lang="ru-RU" sz="24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из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80725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04FA70-8902-2AA6-4C33-119188BFA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399" r="1564" b="5146"/>
          <a:stretch/>
        </p:blipFill>
        <p:spPr>
          <a:xfrm>
            <a:off x="14166" y="1271678"/>
            <a:ext cx="6233142" cy="4598962"/>
          </a:xfrm>
          <a:prstGeom prst="rect">
            <a:avLst/>
          </a:prstGeom>
        </p:spPr>
      </p:pic>
      <p:pic>
        <p:nvPicPr>
          <p:cNvPr id="7" name="Picture 2" descr="Arduino Micro и Arduino Pro Micr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5954" r="3113" b="13128"/>
          <a:stretch/>
        </p:blipFill>
        <p:spPr bwMode="auto">
          <a:xfrm>
            <a:off x="8072085" y="538337"/>
            <a:ext cx="2164428" cy="16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Микросервопривод Feetech FS90 / Купить в Москве и СПБ с доставкой по России  / Ампе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6572" y="550466"/>
            <a:ext cx="1785428" cy="17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16519" y="2135555"/>
            <a:ext cx="2075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Микроконтроллер </a:t>
            </a:r>
            <a:r>
              <a:rPr lang="en-US" sz="1400" b="1" dirty="0">
                <a:latin typeface="Bahnschrift" panose="020B0502040204020203" pitchFamily="34" charset="0"/>
                <a:sym typeface="Comfortaa"/>
              </a:rPr>
              <a:t>Arduino micro</a:t>
            </a:r>
            <a:endParaRPr lang="en-US" sz="14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254;p31"/>
          <p:cNvSpPr txBox="1"/>
          <p:nvPr/>
        </p:nvSpPr>
        <p:spPr>
          <a:xfrm>
            <a:off x="5357704" y="57251"/>
            <a:ext cx="7146146" cy="4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399" tIns="38399" rIns="38399" bIns="38399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Используем</a:t>
            </a:r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ая микроэлектроника</a:t>
            </a:r>
            <a:endParaRPr sz="2000" b="1" dirty="0">
              <a:solidFill>
                <a:srgbClr val="002060"/>
              </a:solidFill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65397" y="2188987"/>
            <a:ext cx="1826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Bahnschrift" panose="020B0502040204020203" pitchFamily="34" charset="0"/>
              </a:rPr>
              <a:t>Сервопривод FS90 </a:t>
            </a:r>
          </a:p>
        </p:txBody>
      </p:sp>
      <p:pic>
        <p:nvPicPr>
          <p:cNvPr id="1026" name="Picture 2" descr="GY-801: Акселерометр Гироскоп Компас Барометр Термометр">
            <a:extLst>
              <a:ext uri="{FF2B5EF4-FFF2-40B4-BE49-F238E27FC236}">
                <a16:creationId xmlns:a16="http://schemas.microsoft.com/office/drawing/2014/main" id="{64DB105C-58E9-4F19-9DE1-E6437C2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34" y="2726590"/>
            <a:ext cx="1714528" cy="1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FC9AD4-2F55-4571-AAE6-D5AF23141D72}"/>
              </a:ext>
            </a:extLst>
          </p:cNvPr>
          <p:cNvSpPr txBox="1"/>
          <p:nvPr/>
        </p:nvSpPr>
        <p:spPr>
          <a:xfrm>
            <a:off x="8303135" y="4483542"/>
            <a:ext cx="1844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Плата датчиков</a:t>
            </a:r>
            <a:r>
              <a:rPr lang="en-US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GY-801</a:t>
            </a:r>
          </a:p>
        </p:txBody>
      </p:sp>
      <p:pic>
        <p:nvPicPr>
          <p:cNvPr id="1028" name="Picture 4" descr="SV-610 radio module 433Mhz">
            <a:extLst>
              <a:ext uri="{FF2B5EF4-FFF2-40B4-BE49-F238E27FC236}">
                <a16:creationId xmlns:a16="http://schemas.microsoft.com/office/drawing/2014/main" id="{1EDEEAFB-7E84-42A7-A15D-4BB384077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00" y="2561798"/>
            <a:ext cx="2018722" cy="20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965258-F1CB-4138-A3E0-26D988989633}"/>
              </a:ext>
            </a:extLst>
          </p:cNvPr>
          <p:cNvSpPr txBox="1"/>
          <p:nvPr/>
        </p:nvSpPr>
        <p:spPr>
          <a:xfrm>
            <a:off x="10136070" y="4462088"/>
            <a:ext cx="2095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ahnschrift" panose="020B0502040204020203" pitchFamily="34" charset="0"/>
              </a:rPr>
              <a:t>Радио модуль</a:t>
            </a:r>
            <a:r>
              <a:rPr lang="en-US" sz="1400" b="1" dirty="0">
                <a:latin typeface="Bahnschrift" panose="020B0502040204020203" pitchFamily="34" charset="0"/>
              </a:rPr>
              <a:t> </a:t>
            </a:r>
            <a:r>
              <a:rPr lang="en-US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SV-610</a:t>
            </a:r>
          </a:p>
        </p:txBody>
      </p:sp>
      <p:pic>
        <p:nvPicPr>
          <p:cNvPr id="1032" name="Picture 8" descr="LED bar graf 10 segm">
            <a:extLst>
              <a:ext uri="{FF2B5EF4-FFF2-40B4-BE49-F238E27FC236}">
                <a16:creationId xmlns:a16="http://schemas.microsoft.com/office/drawing/2014/main" id="{12AD8ED3-9CE3-40E7-8E59-11D4032B2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t="18951" r="17166" b="19777"/>
          <a:stretch/>
        </p:blipFill>
        <p:spPr bwMode="auto">
          <a:xfrm>
            <a:off x="7053268" y="4875582"/>
            <a:ext cx="1697515" cy="15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5CA96A-72FC-422E-A82A-770AEC8D5703}"/>
              </a:ext>
            </a:extLst>
          </p:cNvPr>
          <p:cNvSpPr txBox="1"/>
          <p:nvPr/>
        </p:nvSpPr>
        <p:spPr>
          <a:xfrm>
            <a:off x="7479709" y="6472265"/>
            <a:ext cx="1184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LED </a:t>
            </a:r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планка</a:t>
            </a:r>
            <a:endParaRPr lang="en-US" sz="14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1036" name="Picture 12" descr="Amazon.com: 6Pcs Micro SD Storage Board Mciro SD TF Card Memory Shield  Module SPI for Arduino : Electronics">
            <a:extLst>
              <a:ext uri="{FF2B5EF4-FFF2-40B4-BE49-F238E27FC236}">
                <a16:creationId xmlns:a16="http://schemas.microsoft.com/office/drawing/2014/main" id="{2015531E-C963-45B4-BCC7-8A7B16BE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45" y="4897785"/>
            <a:ext cx="1556741" cy="15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43126" y="12750558"/>
            <a:ext cx="85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Модуль датчиков</a:t>
            </a:r>
            <a:endParaRPr lang="en-US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8" name="Picture 2" descr="Заказать Линейный стабилизатор AMS1117-ADJ 1A ADJ регулируемый SOT223 с  доставкой по Украине. Лучшие цены на ProductCategory.caption в магазине  RadioStor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0476" r="16981" b="33314"/>
          <a:stretch/>
        </p:blipFill>
        <p:spPr bwMode="auto">
          <a:xfrm>
            <a:off x="5879833" y="713422"/>
            <a:ext cx="2022193" cy="14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34609" y="2147546"/>
            <a:ext cx="3112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Стабилизатор напряжения</a:t>
            </a:r>
            <a:endParaRPr lang="en-US" sz="14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9486" y="4454830"/>
            <a:ext cx="2109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Аккумулятор на 450</a:t>
            </a:r>
            <a:r>
              <a:rPr lang="en-US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mA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965258-F1CB-4138-A3E0-26D988989633}"/>
              </a:ext>
            </a:extLst>
          </p:cNvPr>
          <p:cNvSpPr txBox="1"/>
          <p:nvPr/>
        </p:nvSpPr>
        <p:spPr>
          <a:xfrm>
            <a:off x="9473014" y="6485433"/>
            <a:ext cx="2095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Модуль </a:t>
            </a:r>
            <a:r>
              <a:rPr lang="en-US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CD</a:t>
            </a:r>
            <a:r>
              <a:rPr lang="ru-RU" sz="1400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карты </a:t>
            </a:r>
            <a:endParaRPr lang="en-US" sz="1400" b="1" dirty="0">
              <a:latin typeface="Bahnschrift" panose="020B0502040204020203" pitchFamily="34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16" name="Picture 8" descr="Силовой аккумулятор nVision 450мА/час 7.4В 2S 30C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34687" r="21378" b="26655"/>
          <a:stretch/>
        </p:blipFill>
        <p:spPr bwMode="auto">
          <a:xfrm>
            <a:off x="5943841" y="3024780"/>
            <a:ext cx="2560395" cy="13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06F1D2-B4FF-9FC9-1933-D0F9EE96489E}"/>
              </a:ext>
            </a:extLst>
          </p:cNvPr>
          <p:cNvSpPr txBox="1"/>
          <p:nvPr/>
        </p:nvSpPr>
        <p:spPr>
          <a:xfrm>
            <a:off x="767387" y="57251"/>
            <a:ext cx="4375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Схема электропитания и обмена данными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424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63B6-7474-46F9-9EAE-1B474A1A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28" y="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ahnschrift" panose="020B0502040204020203" pitchFamily="34" charset="0"/>
              </a:rPr>
              <a:t>Конфигурация компонентов платы </a:t>
            </a:r>
          </a:p>
        </p:txBody>
      </p:sp>
      <p:pic>
        <p:nvPicPr>
          <p:cNvPr id="4" name="Рисунок 3" descr="Изображение выглядит как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82174AF2-14A3-4130-8A7F-B6D53A6D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1" y="1164904"/>
            <a:ext cx="4253665" cy="467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679131" y="6027003"/>
            <a:ext cx="4316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Плата</a:t>
            </a:r>
            <a:r>
              <a:rPr lang="en-US" sz="2400" b="1" dirty="0"/>
              <a:t> </a:t>
            </a:r>
            <a:r>
              <a:rPr lang="ru-RU" sz="2400" b="1" dirty="0"/>
              <a:t> нашего пикоспутника </a:t>
            </a:r>
            <a:r>
              <a:rPr lang="en-US" sz="2400" b="1" dirty="0"/>
              <a:t>CanSat</a:t>
            </a:r>
            <a:r>
              <a:rPr lang="ru-RU" sz="2400" b="1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53A1F9A-E801-43D2-8598-9525354D6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43973"/>
              </p:ext>
            </p:extLst>
          </p:nvPr>
        </p:nvGraphicFramePr>
        <p:xfrm>
          <a:off x="251687" y="1008865"/>
          <a:ext cx="7099591" cy="5433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5844600" imgH="4473000" progId="Paint.Picture">
                  <p:embed/>
                </p:oleObj>
              </mc:Choice>
              <mc:Fallback>
                <p:oleObj name="Точечный рисунок" r:id="rId3" imgW="5844600" imgH="4473000" progId="Paint.Picture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353A1F9A-E801-43D2-8598-9525354D62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687" y="1008865"/>
                        <a:ext cx="7099591" cy="5433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34066BD-74D9-49EC-9833-0F300D9ECCF2}"/>
              </a:ext>
            </a:extLst>
          </p:cNvPr>
          <p:cNvSpPr/>
          <p:nvPr/>
        </p:nvSpPr>
        <p:spPr>
          <a:xfrm>
            <a:off x="67674" y="3858356"/>
            <a:ext cx="2163979" cy="1131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Модуль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карты</a:t>
            </a:r>
          </a:p>
        </p:txBody>
      </p:sp>
      <p:sp>
        <p:nvSpPr>
          <p:cNvPr id="13" name="Выноска: стрелка вниз 12">
            <a:extLst>
              <a:ext uri="{FF2B5EF4-FFF2-40B4-BE49-F238E27FC236}">
                <a16:creationId xmlns:a16="http://schemas.microsoft.com/office/drawing/2014/main" id="{28F0B4E2-A905-4C00-9F16-04B3E7FB39C0}"/>
              </a:ext>
            </a:extLst>
          </p:cNvPr>
          <p:cNvSpPr/>
          <p:nvPr/>
        </p:nvSpPr>
        <p:spPr>
          <a:xfrm>
            <a:off x="234612" y="2416629"/>
            <a:ext cx="1674148" cy="599828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Сервопривод</a:t>
            </a:r>
          </a:p>
        </p:txBody>
      </p:sp>
      <p:sp>
        <p:nvSpPr>
          <p:cNvPr id="15" name="Выноска: стрелка вниз 14">
            <a:extLst>
              <a:ext uri="{FF2B5EF4-FFF2-40B4-BE49-F238E27FC236}">
                <a16:creationId xmlns:a16="http://schemas.microsoft.com/office/drawing/2014/main" id="{C1A219B0-08F1-415D-A6EA-970E30395D97}"/>
              </a:ext>
            </a:extLst>
          </p:cNvPr>
          <p:cNvSpPr/>
          <p:nvPr/>
        </p:nvSpPr>
        <p:spPr>
          <a:xfrm>
            <a:off x="2585976" y="1110148"/>
            <a:ext cx="1674148" cy="838513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Плата датчиков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5FF166B6-98C6-4A12-B80A-4CFE023E2FB1}"/>
              </a:ext>
            </a:extLst>
          </p:cNvPr>
          <p:cNvSpPr/>
          <p:nvPr/>
        </p:nvSpPr>
        <p:spPr>
          <a:xfrm flipH="1">
            <a:off x="4476223" y="4543773"/>
            <a:ext cx="2643033" cy="117262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Микроконтроллер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Arduino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Выноска: стрелка вниз 18">
            <a:extLst>
              <a:ext uri="{FF2B5EF4-FFF2-40B4-BE49-F238E27FC236}">
                <a16:creationId xmlns:a16="http://schemas.microsoft.com/office/drawing/2014/main" id="{290D34A2-70C1-46E4-8C21-AD78011338E7}"/>
              </a:ext>
            </a:extLst>
          </p:cNvPr>
          <p:cNvSpPr/>
          <p:nvPr/>
        </p:nvSpPr>
        <p:spPr>
          <a:xfrm>
            <a:off x="4395880" y="1414315"/>
            <a:ext cx="1674148" cy="83851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Радио модуль</a:t>
            </a:r>
          </a:p>
        </p:txBody>
      </p:sp>
      <p:sp>
        <p:nvSpPr>
          <p:cNvPr id="20" name="Выноска: стрелка вниз 19">
            <a:extLst>
              <a:ext uri="{FF2B5EF4-FFF2-40B4-BE49-F238E27FC236}">
                <a16:creationId xmlns:a16="http://schemas.microsoft.com/office/drawing/2014/main" id="{87B28DE0-40B0-4124-8712-B2843868F5B2}"/>
              </a:ext>
            </a:extLst>
          </p:cNvPr>
          <p:cNvSpPr/>
          <p:nvPr/>
        </p:nvSpPr>
        <p:spPr>
          <a:xfrm>
            <a:off x="5934271" y="2201820"/>
            <a:ext cx="1674148" cy="487423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LED 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планка</a:t>
            </a:r>
          </a:p>
        </p:txBody>
      </p:sp>
    </p:spTree>
    <p:extLst>
      <p:ext uri="{BB962C8B-B14F-4D97-AF65-F5344CB8AC3E}">
        <p14:creationId xmlns:p14="http://schemas.microsoft.com/office/powerpoint/2010/main" val="366673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07;p30"/>
          <p:cNvGraphicFramePr/>
          <p:nvPr>
            <p:extLst>
              <p:ext uri="{D42A27DB-BD31-4B8C-83A1-F6EECF244321}">
                <p14:modId xmlns:p14="http://schemas.microsoft.com/office/powerpoint/2010/main" val="77468087"/>
              </p:ext>
            </p:extLst>
          </p:nvPr>
        </p:nvGraphicFramePr>
        <p:xfrm>
          <a:off x="191509" y="900445"/>
          <a:ext cx="9185955" cy="5408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184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№</a:t>
                      </a:r>
                      <a:endParaRPr sz="1800" b="1" i="0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Наименование</a:t>
                      </a:r>
                      <a:r>
                        <a:rPr lang="ru-RU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Напряжение, 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U, В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Сила тока,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I, А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Мощность,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P, Вт</a:t>
                      </a:r>
                      <a:endParaRPr sz="18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Время работы аппарата, </a:t>
                      </a:r>
                      <a:r>
                        <a:rPr lang="en-US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t</a:t>
                      </a:r>
                      <a:r>
                        <a:rPr lang="ru-RU" sz="18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,с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Потребляемая энергия, 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Дж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Вт • ч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Микроконтроллер: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Arduino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5 В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0,0045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0,0225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8,775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81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1600" b="1" u="none" strike="noStrike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Магнитометр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 В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</a:t>
                      </a:r>
                      <a:r>
                        <a:rPr lang="ru-RU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,</a:t>
                      </a:r>
                      <a:r>
                        <a:rPr lang="en-US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002 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0,01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3,9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36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Гироскоп трехосевой</a:t>
                      </a: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3,</a:t>
                      </a:r>
                      <a:r>
                        <a:rPr lang="ru-RU" sz="16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 В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0,0055 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0,0176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6,864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63,36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4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4</a:t>
                      </a:r>
                      <a:endParaRPr sz="1600" b="1" u="none" strike="noStrike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Цифровой датчик атмосферного давления</a:t>
                      </a:r>
                      <a:r>
                        <a:rPr lang="ru-RU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и температуры. </a:t>
                      </a: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 В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0,001  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0,004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1,56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14,4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</a:t>
                      </a:r>
                      <a:endParaRPr sz="1600" b="1" u="none" strike="noStrike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</a:rPr>
                        <a:t>Сервопривод FS90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В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0,03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0,15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58,5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540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6</a:t>
                      </a:r>
                      <a:endParaRPr sz="1600" b="1" u="none" strike="noStrike" cap="none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Акселерометр </a:t>
                      </a:r>
                      <a:r>
                        <a:rPr lang="en-US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ADXL345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2,3 </a:t>
                      </a:r>
                      <a:r>
                        <a:rPr lang="ru-RU" sz="16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В</a:t>
                      </a:r>
                      <a:endParaRPr lang="ru-RU"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ru-RU" sz="1600" b="1" i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0000003</a:t>
                      </a:r>
                      <a:endParaRPr lang="ru-RU" sz="16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0,00000069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0,000269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0,00248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2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7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Радиомодуль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 В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0,027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0,135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52,65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486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8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Модуль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CD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 карты 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5 В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0,022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0,11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390</a:t>
                      </a: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42,9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ahnschrift" panose="020B0502040204020203" pitchFamily="34" charset="0"/>
                          <a:ea typeface="Comfortaa"/>
                          <a:cs typeface="Comfortaa"/>
                          <a:sym typeface="Comfortaa"/>
                        </a:rPr>
                        <a:t>396</a:t>
                      </a:r>
                      <a:endParaRPr sz="1600" b="1" u="none" strike="noStrike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ahnschrift" panose="020B0502040204020203" pitchFamily="3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26679" marR="26679" marT="22875" marB="2287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311515" y="1690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Экспериментальные измерения основных характеристик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компонентов аппарата </a:t>
            </a:r>
            <a:r>
              <a:rPr lang="en-US" sz="20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CanSat</a:t>
            </a:r>
            <a:r>
              <a:rPr lang="ru-RU" sz="2000" b="1" dirty="0">
                <a:solidFill>
                  <a:srgbClr val="002060"/>
                </a:solidFill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 в их рабочем состоянии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47074" y="6345268"/>
            <a:ext cx="11063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ahnschrift" panose="020B0502040204020203" pitchFamily="34" charset="0"/>
                <a:ea typeface="Comfortaa"/>
                <a:cs typeface="Comfortaa"/>
                <a:sym typeface="Comfortaa"/>
              </a:rPr>
              <a:t>Данные измерений сопоставимы с заданными параметрами в технических паспортах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9FAD03-121F-4401-D252-F63B0998F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93" y="885056"/>
            <a:ext cx="2819007" cy="1860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EDEDDE-FB54-5868-F9C5-BC7F573D0665}"/>
              </a:ext>
            </a:extLst>
          </p:cNvPr>
          <p:cNvSpPr txBox="1"/>
          <p:nvPr/>
        </p:nvSpPr>
        <p:spPr>
          <a:xfrm>
            <a:off x="9429398" y="2736344"/>
            <a:ext cx="2902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C273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Двухканальный  источник питания </a:t>
            </a:r>
            <a:r>
              <a:rPr lang="en-US" sz="1600" b="1" dirty="0">
                <a:solidFill>
                  <a:srgbClr val="1C273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GPD</a:t>
            </a:r>
            <a:r>
              <a:rPr lang="ru-RU" sz="1600" b="1" dirty="0">
                <a:solidFill>
                  <a:srgbClr val="1C273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72303</a:t>
            </a:r>
            <a:r>
              <a:rPr lang="en-US" sz="1600" b="1" dirty="0">
                <a:solidFill>
                  <a:srgbClr val="1C2730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ru-RU" sz="1600" b="1" dirty="0">
              <a:latin typeface="Bahnschrift" panose="020B0502040204020203" pitchFamily="34" charset="0"/>
            </a:endParaRPr>
          </a:p>
        </p:txBody>
      </p:sp>
      <p:pic>
        <p:nvPicPr>
          <p:cNvPr id="8" name="Рисунок 7" descr="Цифровой мультиметр UNI T UT89XD - Краткое описание">
            <a:extLst>
              <a:ext uri="{FF2B5EF4-FFF2-40B4-BE49-F238E27FC236}">
                <a16:creationId xmlns:a16="http://schemas.microsoft.com/office/drawing/2014/main" id="{AA22AEC2-2889-EB02-2906-D8BE4CABE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r="26318"/>
          <a:stretch/>
        </p:blipFill>
        <p:spPr bwMode="auto">
          <a:xfrm>
            <a:off x="10253508" y="3727329"/>
            <a:ext cx="1057976" cy="2259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D9341B-6322-368D-C574-CAC4CAF77484}"/>
              </a:ext>
            </a:extLst>
          </p:cNvPr>
          <p:cNvSpPr txBox="1"/>
          <p:nvPr/>
        </p:nvSpPr>
        <p:spPr>
          <a:xfrm>
            <a:off x="7504987" y="5951555"/>
            <a:ext cx="6750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ahnschrift" panose="020B0502040204020203" pitchFamily="34" charset="0"/>
              </a:rPr>
              <a:t>Мультиметр </a:t>
            </a:r>
            <a:r>
              <a:rPr lang="en-US" sz="1600" b="1" dirty="0">
                <a:latin typeface="Bahnschrift" panose="020B0502040204020203" pitchFamily="34" charset="0"/>
              </a:rPr>
              <a:t>UNI-T UT89 </a:t>
            </a:r>
            <a:endParaRPr lang="ru-RU" sz="16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67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1412</Words>
  <Application>Microsoft Office PowerPoint</Application>
  <PresentationFormat>Широкоэкранный</PresentationFormat>
  <Paragraphs>316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Bahnschrift</vt:lpstr>
      <vt:lpstr>Calibri</vt:lpstr>
      <vt:lpstr>Calibri Light</vt:lpstr>
      <vt:lpstr>Cambria Math</vt:lpstr>
      <vt:lpstr>Comfortaa</vt:lpstr>
      <vt:lpstr>Symbol</vt:lpstr>
      <vt:lpstr>Trebuchet MS</vt:lpstr>
      <vt:lpstr>Тема Office</vt:lpstr>
      <vt:lpstr>2_Тема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Конфигурация компонентов платы </vt:lpstr>
      <vt:lpstr>Презентация PowerPoint</vt:lpstr>
      <vt:lpstr>Презентация PowerPoint</vt:lpstr>
      <vt:lpstr>СИЛА ТОКА В МИКРОСХЕМАХ В АКТИВНОМ РЕЖИМЕ ИЗ РАЗНЫХ ИСТОЧНИКОВ  </vt:lpstr>
      <vt:lpstr>Презентация PowerPoint</vt:lpstr>
      <vt:lpstr>Значения изменений ускорения, высоты:</vt:lpstr>
      <vt:lpstr>ВЫВОД:</vt:lpstr>
      <vt:lpstr>Список источников: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BF1</dc:creator>
  <cp:lastModifiedBy>sd528592</cp:lastModifiedBy>
  <cp:revision>236</cp:revision>
  <dcterms:created xsi:type="dcterms:W3CDTF">2021-10-27T04:52:17Z</dcterms:created>
  <dcterms:modified xsi:type="dcterms:W3CDTF">2023-03-23T07:49:38Z</dcterms:modified>
</cp:coreProperties>
</file>