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6"/>
  </p:notesMasterIdLst>
  <p:sldIdLst>
    <p:sldId id="256" r:id="rId3"/>
    <p:sldId id="258" r:id="rId4"/>
    <p:sldId id="327" r:id="rId5"/>
    <p:sldId id="259" r:id="rId6"/>
    <p:sldId id="260" r:id="rId7"/>
    <p:sldId id="261" r:id="rId8"/>
    <p:sldId id="262" r:id="rId9"/>
    <p:sldId id="263" r:id="rId10"/>
    <p:sldId id="264" r:id="rId11"/>
    <p:sldId id="282" r:id="rId12"/>
    <p:sldId id="283" r:id="rId13"/>
    <p:sldId id="326" r:id="rId14"/>
    <p:sldId id="281" r:id="rId15"/>
    <p:sldId id="257" r:id="rId16"/>
    <p:sldId id="272" r:id="rId17"/>
    <p:sldId id="273" r:id="rId18"/>
    <p:sldId id="274" r:id="rId19"/>
    <p:sldId id="275" r:id="rId20"/>
    <p:sldId id="285" r:id="rId21"/>
    <p:sldId id="325" r:id="rId22"/>
    <p:sldId id="276" r:id="rId23"/>
    <p:sldId id="277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B22006-27A3-4BFD-9836-D3CC95A9844A}" v="131" dt="2023-03-20T10:34:05.710"/>
    <p1510:client id="{CE28FB6C-546C-426B-8763-05C44C868EFA}" v="34" dt="2023-03-21T06:39:46.775"/>
    <p1510:client id="{F0B55B05-4550-49CB-8DF9-5DBD3161F84C}" v="177" dt="2023-03-21T07:39:33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86"/>
  </p:normalViewPr>
  <p:slideViewPr>
    <p:cSldViewPr>
      <p:cViewPr varScale="1">
        <p:scale>
          <a:sx n="109" d="100"/>
          <a:sy n="109" d="100"/>
        </p:scale>
        <p:origin x="17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ocuments\&#1040;&#1088;&#1093;&#1080;&#1074;%20&#1048;&#1041;&#1055;&#1050;%20510\&#1048;&#1041;&#1055;&#1050;\&#1048;&#1041;&#1055;&#1050;%202014\!!!%20&#1057;&#1058;&#1040;&#1058;&#1068;&#1071;%20&#1046;&#1050;%20&#1048;&#1089;&#1084;&#1072;&#1080;&#1083;%202013%20&#1055;&#1050;&#1040;\&#1056;&#1048;&#1057;&#1059;&#1053;&#1050;&#1048;%20&#1058;&#1040;&#1041;&#1051;&#1048;&#1062;&#1067;\&#1088;&#1080;&#1089;%20&#1076;&#1083;&#1103;%20&#1089;&#1090;&#1072;&#1090;&#1100;&#1080;%20&#1048;&#1089;&#1084;&#1072;&#1080;&#1083;%20&#1050;&#1086;&#1088;&#1077;&#1103;\&#1076;&#1080;&#1072;&#1075;&#1088;&#1072;&#1084;&#1084;&#1072;%20&#1050;&#1086;&#1088;&#1077;&#1103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817230949044136"/>
          <c:y val="7.6032758547666585E-2"/>
          <c:w val="0.77537753251864883"/>
          <c:h val="0.689444711246833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'мг на г '!$C$6</c:f>
              <c:strCache>
                <c:ptCount val="1"/>
                <c:pt idx="0">
                  <c:v>Лето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'мг на г '!$C$28:$C$43</c:f>
                <c:numCache>
                  <c:formatCode>General</c:formatCode>
                  <c:ptCount val="16"/>
                  <c:pt idx="0">
                    <c:v>1.0000000000000007E-2</c:v>
                  </c:pt>
                  <c:pt idx="1">
                    <c:v>0</c:v>
                  </c:pt>
                  <c:pt idx="2">
                    <c:v>0</c:v>
                  </c:pt>
                  <c:pt idx="3">
                    <c:v>9.0000000000000052E-2</c:v>
                  </c:pt>
                  <c:pt idx="4">
                    <c:v>2.0000000000000014E-2</c:v>
                  </c:pt>
                  <c:pt idx="5">
                    <c:v>0</c:v>
                  </c:pt>
                  <c:pt idx="6">
                    <c:v>1.0000000000000007E-2</c:v>
                  </c:pt>
                  <c:pt idx="7">
                    <c:v>1.0000000000000007E-2</c:v>
                  </c:pt>
                  <c:pt idx="8">
                    <c:v>0</c:v>
                  </c:pt>
                  <c:pt idx="9">
                    <c:v>7.0000000000000034E-2</c:v>
                  </c:pt>
                  <c:pt idx="10">
                    <c:v>0.4800000000000002</c:v>
                  </c:pt>
                  <c:pt idx="11">
                    <c:v>0</c:v>
                  </c:pt>
                  <c:pt idx="12">
                    <c:v>0</c:v>
                  </c:pt>
                  <c:pt idx="13">
                    <c:v>2.68</c:v>
                  </c:pt>
                  <c:pt idx="14">
                    <c:v>0.30000000000000021</c:v>
                  </c:pt>
                  <c:pt idx="15">
                    <c:v>1.7100000000000004</c:v>
                  </c:pt>
                </c:numCache>
              </c:numRef>
            </c:plus>
            <c:minus>
              <c:numRef>
                <c:f>'мг на г '!$C$28:$C$43</c:f>
                <c:numCache>
                  <c:formatCode>General</c:formatCode>
                  <c:ptCount val="16"/>
                  <c:pt idx="0">
                    <c:v>1.0000000000000007E-2</c:v>
                  </c:pt>
                  <c:pt idx="1">
                    <c:v>0</c:v>
                  </c:pt>
                  <c:pt idx="2">
                    <c:v>0</c:v>
                  </c:pt>
                  <c:pt idx="3">
                    <c:v>9.0000000000000052E-2</c:v>
                  </c:pt>
                  <c:pt idx="4">
                    <c:v>2.0000000000000014E-2</c:v>
                  </c:pt>
                  <c:pt idx="5">
                    <c:v>0</c:v>
                  </c:pt>
                  <c:pt idx="6">
                    <c:v>1.0000000000000007E-2</c:v>
                  </c:pt>
                  <c:pt idx="7">
                    <c:v>1.0000000000000007E-2</c:v>
                  </c:pt>
                  <c:pt idx="8">
                    <c:v>0</c:v>
                  </c:pt>
                  <c:pt idx="9">
                    <c:v>7.0000000000000034E-2</c:v>
                  </c:pt>
                  <c:pt idx="10">
                    <c:v>0.4800000000000002</c:v>
                  </c:pt>
                  <c:pt idx="11">
                    <c:v>0</c:v>
                  </c:pt>
                  <c:pt idx="12">
                    <c:v>0</c:v>
                  </c:pt>
                  <c:pt idx="13">
                    <c:v>2.68</c:v>
                  </c:pt>
                  <c:pt idx="14">
                    <c:v>0.30000000000000021</c:v>
                  </c:pt>
                  <c:pt idx="15">
                    <c:v>1.7100000000000004</c:v>
                  </c:pt>
                </c:numCache>
              </c:numRef>
            </c:minus>
          </c:errBars>
          <c:cat>
            <c:strRef>
              <c:f>'мг на г '!$B$7:$B$22</c:f>
              <c:strCache>
                <c:ptCount val="16"/>
                <c:pt idx="0">
                  <c:v>C 12:0</c:v>
                </c:pt>
                <c:pt idx="1">
                  <c:v>С 14:0</c:v>
                </c:pt>
                <c:pt idx="2">
                  <c:v>С 15:0</c:v>
                </c:pt>
                <c:pt idx="3">
                  <c:v>С 16:0</c:v>
                </c:pt>
                <c:pt idx="4">
                  <c:v>C 16:1  </c:v>
                </c:pt>
                <c:pt idx="5">
                  <c:v>С 17:0</c:v>
                </c:pt>
                <c:pt idx="6">
                  <c:v>С 18:0</c:v>
                </c:pt>
                <c:pt idx="7">
                  <c:v>С 18:1 (n-9)</c:v>
                </c:pt>
                <c:pt idx="8">
                  <c:v>C 18:1 (n-7)</c:v>
                </c:pt>
                <c:pt idx="9">
                  <c:v>С18:2 (n-6)</c:v>
                </c:pt>
                <c:pt idx="10">
                  <c:v>С18:3 (n-3) </c:v>
                </c:pt>
                <c:pt idx="11">
                  <c:v>C 20:0</c:v>
                </c:pt>
                <c:pt idx="12">
                  <c:v>С 22:0</c:v>
                </c:pt>
                <c:pt idx="13">
                  <c:v>∑</c:v>
                </c:pt>
                <c:pt idx="14">
                  <c:v>∑ насыщ</c:v>
                </c:pt>
                <c:pt idx="15">
                  <c:v>∑ ненасыщ</c:v>
                </c:pt>
              </c:strCache>
            </c:strRef>
          </c:cat>
          <c:val>
            <c:numRef>
              <c:f>'мг на г '!$C$7:$C$22</c:f>
              <c:numCache>
                <c:formatCode>General</c:formatCode>
                <c:ptCount val="16"/>
                <c:pt idx="0">
                  <c:v>0.3500000000000002</c:v>
                </c:pt>
                <c:pt idx="1">
                  <c:v>0.55000000000000004</c:v>
                </c:pt>
                <c:pt idx="2">
                  <c:v>0.1</c:v>
                </c:pt>
                <c:pt idx="3">
                  <c:v>12.91</c:v>
                </c:pt>
                <c:pt idx="4">
                  <c:v>2.4299999999999997</c:v>
                </c:pt>
                <c:pt idx="5">
                  <c:v>9.0000000000000052E-2</c:v>
                </c:pt>
                <c:pt idx="6">
                  <c:v>1.139999999999999</c:v>
                </c:pt>
                <c:pt idx="7">
                  <c:v>1.43</c:v>
                </c:pt>
                <c:pt idx="8">
                  <c:v>0.2</c:v>
                </c:pt>
                <c:pt idx="9">
                  <c:v>8.5300000000000011</c:v>
                </c:pt>
                <c:pt idx="10">
                  <c:v>56.160000000000011</c:v>
                </c:pt>
                <c:pt idx="11">
                  <c:v>0.12000000000000002</c:v>
                </c:pt>
                <c:pt idx="12">
                  <c:v>0.28000000000000008</c:v>
                </c:pt>
                <c:pt idx="13">
                  <c:v>84.29</c:v>
                </c:pt>
                <c:pt idx="14">
                  <c:v>15.54</c:v>
                </c:pt>
                <c:pt idx="15">
                  <c:v>68.75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B1-5D4C-97C0-A057853FDBBE}"/>
            </c:ext>
          </c:extLst>
        </c:ser>
        <c:ser>
          <c:idx val="1"/>
          <c:order val="1"/>
          <c:tx>
            <c:strRef>
              <c:f>'мг на г '!$D$6</c:f>
              <c:strCache>
                <c:ptCount val="1"/>
                <c:pt idx="0">
                  <c:v>осень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'мг на г '!$D$28:$D$43</c:f>
                <c:numCache>
                  <c:formatCode>General</c:formatCode>
                  <c:ptCount val="16"/>
                  <c:pt idx="0">
                    <c:v>3.0000000000000016E-2</c:v>
                  </c:pt>
                  <c:pt idx="1">
                    <c:v>3.0000000000000016E-2</c:v>
                  </c:pt>
                  <c:pt idx="2">
                    <c:v>1.0000000000000007E-2</c:v>
                  </c:pt>
                  <c:pt idx="3">
                    <c:v>1.04</c:v>
                  </c:pt>
                  <c:pt idx="4">
                    <c:v>8.0000000000000057E-2</c:v>
                  </c:pt>
                  <c:pt idx="5">
                    <c:v>1.0000000000000007E-2</c:v>
                  </c:pt>
                  <c:pt idx="6">
                    <c:v>0.2100000000000001</c:v>
                  </c:pt>
                  <c:pt idx="7">
                    <c:v>4.0000000000000029E-2</c:v>
                  </c:pt>
                  <c:pt idx="8">
                    <c:v>2.0000000000000014E-2</c:v>
                  </c:pt>
                  <c:pt idx="9">
                    <c:v>0.25</c:v>
                  </c:pt>
                  <c:pt idx="10">
                    <c:v>2.0499999999999998</c:v>
                  </c:pt>
                  <c:pt idx="11">
                    <c:v>0</c:v>
                  </c:pt>
                  <c:pt idx="12">
                    <c:v>1.0000000000000007E-2</c:v>
                  </c:pt>
                  <c:pt idx="13">
                    <c:v>3.4099999999999997</c:v>
                  </c:pt>
                  <c:pt idx="14">
                    <c:v>1</c:v>
                  </c:pt>
                  <c:pt idx="15">
                    <c:v>2.4299999999999997</c:v>
                  </c:pt>
                </c:numCache>
              </c:numRef>
            </c:plus>
            <c:minus>
              <c:numRef>
                <c:f>'мг на г '!$D$28:$D$43</c:f>
                <c:numCache>
                  <c:formatCode>General</c:formatCode>
                  <c:ptCount val="16"/>
                  <c:pt idx="0">
                    <c:v>3.0000000000000016E-2</c:v>
                  </c:pt>
                  <c:pt idx="1">
                    <c:v>3.0000000000000016E-2</c:v>
                  </c:pt>
                  <c:pt idx="2">
                    <c:v>1.0000000000000007E-2</c:v>
                  </c:pt>
                  <c:pt idx="3">
                    <c:v>1.04</c:v>
                  </c:pt>
                  <c:pt idx="4">
                    <c:v>8.0000000000000057E-2</c:v>
                  </c:pt>
                  <c:pt idx="5">
                    <c:v>1.0000000000000007E-2</c:v>
                  </c:pt>
                  <c:pt idx="6">
                    <c:v>0.2100000000000001</c:v>
                  </c:pt>
                  <c:pt idx="7">
                    <c:v>4.0000000000000029E-2</c:v>
                  </c:pt>
                  <c:pt idx="8">
                    <c:v>2.0000000000000014E-2</c:v>
                  </c:pt>
                  <c:pt idx="9">
                    <c:v>0.25</c:v>
                  </c:pt>
                  <c:pt idx="10">
                    <c:v>2.0499999999999998</c:v>
                  </c:pt>
                  <c:pt idx="11">
                    <c:v>0</c:v>
                  </c:pt>
                  <c:pt idx="12">
                    <c:v>1.0000000000000007E-2</c:v>
                  </c:pt>
                  <c:pt idx="13">
                    <c:v>3.4099999999999997</c:v>
                  </c:pt>
                  <c:pt idx="14">
                    <c:v>1</c:v>
                  </c:pt>
                  <c:pt idx="15">
                    <c:v>2.4299999999999997</c:v>
                  </c:pt>
                </c:numCache>
              </c:numRef>
            </c:minus>
          </c:errBars>
          <c:cat>
            <c:strRef>
              <c:f>'мг на г '!$B$7:$B$22</c:f>
              <c:strCache>
                <c:ptCount val="16"/>
                <c:pt idx="0">
                  <c:v>C 12:0</c:v>
                </c:pt>
                <c:pt idx="1">
                  <c:v>С 14:0</c:v>
                </c:pt>
                <c:pt idx="2">
                  <c:v>С 15:0</c:v>
                </c:pt>
                <c:pt idx="3">
                  <c:v>С 16:0</c:v>
                </c:pt>
                <c:pt idx="4">
                  <c:v>C 16:1  </c:v>
                </c:pt>
                <c:pt idx="5">
                  <c:v>С 17:0</c:v>
                </c:pt>
                <c:pt idx="6">
                  <c:v>С 18:0</c:v>
                </c:pt>
                <c:pt idx="7">
                  <c:v>С 18:1 (n-9)</c:v>
                </c:pt>
                <c:pt idx="8">
                  <c:v>C 18:1 (n-7)</c:v>
                </c:pt>
                <c:pt idx="9">
                  <c:v>С18:2 (n-6)</c:v>
                </c:pt>
                <c:pt idx="10">
                  <c:v>С18:3 (n-3) </c:v>
                </c:pt>
                <c:pt idx="11">
                  <c:v>C 20:0</c:v>
                </c:pt>
                <c:pt idx="12">
                  <c:v>С 22:0</c:v>
                </c:pt>
                <c:pt idx="13">
                  <c:v>∑</c:v>
                </c:pt>
                <c:pt idx="14">
                  <c:v>∑ насыщ</c:v>
                </c:pt>
                <c:pt idx="15">
                  <c:v>∑ ненасыщ</c:v>
                </c:pt>
              </c:strCache>
            </c:strRef>
          </c:cat>
          <c:val>
            <c:numRef>
              <c:f>'мг на г '!$D$7:$D$22</c:f>
              <c:numCache>
                <c:formatCode>General</c:formatCode>
                <c:ptCount val="16"/>
                <c:pt idx="0">
                  <c:v>0.9</c:v>
                </c:pt>
                <c:pt idx="1">
                  <c:v>1.27</c:v>
                </c:pt>
                <c:pt idx="2">
                  <c:v>0.34000000000000019</c:v>
                </c:pt>
                <c:pt idx="3">
                  <c:v>30.459999999999987</c:v>
                </c:pt>
                <c:pt idx="4">
                  <c:v>3.34</c:v>
                </c:pt>
                <c:pt idx="5">
                  <c:v>0.39000000000000024</c:v>
                </c:pt>
                <c:pt idx="6">
                  <c:v>5.18</c:v>
                </c:pt>
                <c:pt idx="7">
                  <c:v>3.3899999999999997</c:v>
                </c:pt>
                <c:pt idx="8">
                  <c:v>0.38000000000000023</c:v>
                </c:pt>
                <c:pt idx="9">
                  <c:v>17.989999999999977</c:v>
                </c:pt>
                <c:pt idx="10">
                  <c:v>101.46000000000002</c:v>
                </c:pt>
                <c:pt idx="11">
                  <c:v>0.38000000000000023</c:v>
                </c:pt>
                <c:pt idx="12">
                  <c:v>0.4800000000000002</c:v>
                </c:pt>
                <c:pt idx="13">
                  <c:v>165.96</c:v>
                </c:pt>
                <c:pt idx="14">
                  <c:v>39.4</c:v>
                </c:pt>
                <c:pt idx="15">
                  <c:v>126.56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B1-5D4C-97C0-A057853FDB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4960880"/>
        <c:axId val="864965232"/>
      </c:barChart>
      <c:catAx>
        <c:axId val="86496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/>
          <a:lstStyle/>
          <a:p>
            <a:pPr>
              <a:defRPr/>
            </a:pPr>
            <a:endParaRPr lang="ru-RU"/>
          </a:p>
        </c:txPr>
        <c:crossAx val="864965232"/>
        <c:crosses val="autoZero"/>
        <c:auto val="1"/>
        <c:lblAlgn val="ctr"/>
        <c:lblOffset val="100"/>
        <c:noMultiLvlLbl val="0"/>
      </c:catAx>
      <c:valAx>
        <c:axId val="8649652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Содекржание, мг/г сух. массы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64960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940A6-F5B7-4BE8-9FC8-976150CC8882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A8D29-FFB4-4248-B7B2-2463CD0E4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24C02-97C3-9B65-CF8D-BC7DAA572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5403A9-079E-688F-45F6-D9EE2BA0AE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B3C368-661E-9FD0-BB89-40009ED6A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ABD8-C922-C349-AD0B-508F2F78E2D8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12C32B-726D-AF86-272F-75DA3FC45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7EF15B-77FC-CE23-4760-269C95F39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C1B0-F455-E94A-A1B6-5C998AE7D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497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CCD2CD-7033-7983-E6A3-AA6FE3FC0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F236DF-58BA-A0BD-AC07-693BE9D16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727AED-CE31-CAB4-5B04-9C864F10B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ABD8-C922-C349-AD0B-508F2F78E2D8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0AFE15-21C7-AD17-E06D-DA1EA66E6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D01473-FCB7-CE68-3AE6-AF5921E0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C1B0-F455-E94A-A1B6-5C998AE7D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376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530719-686B-600F-7D5F-9BA7FA113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6AA098-4AC9-E775-8690-2E73A59C2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BE7F1D-2453-3A1F-1FD7-55B46573C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ABD8-C922-C349-AD0B-508F2F78E2D8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8D91E3-FE17-6D5C-C468-56B42CD9F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FFF70D-5B92-866E-AE3A-7638B8FB6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C1B0-F455-E94A-A1B6-5C998AE7D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21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9EF21-45A0-7AF2-A22A-C6F08AAF6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DB9810-39BA-AA87-2D50-28BD5FF83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F4EE70-8149-4384-CE54-2EFF67CEF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43DC6-58E7-07FE-AC68-015AFE8FA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ABD8-C922-C349-AD0B-508F2F78E2D8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F40D7D-B5D1-E6A5-671F-116E5C278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D1182A-6B02-5AC2-CD15-2C22E31DD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C1B0-F455-E94A-A1B6-5C998AE7D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383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44012-BE72-0F0D-9C69-DB2EE5293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BFB1FF-28CB-0616-FDA4-4A8B7452F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25758D-4062-061B-E544-694A72671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C66CC03-4D2D-849B-D715-328449951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226B375-D836-8F35-F937-5F5193496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1742270-E440-FAC4-E1E1-9E37B3207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ABD8-C922-C349-AD0B-508F2F78E2D8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655A97-75F9-2B2C-9669-1C0F309F5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897B0EC-368F-7821-AF08-F5EF6D7E7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C1B0-F455-E94A-A1B6-5C998AE7D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496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82E071-36A3-D953-26CB-3F9AF5656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3FA062-87D4-B7E8-1BB5-A2604DF1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ABD8-C922-C349-AD0B-508F2F78E2D8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BC3CCD-9529-9DDC-3097-5947F7C81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012EB0-C810-1573-92B0-C65CF44B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C1B0-F455-E94A-A1B6-5C998AE7D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474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C734DA3-0D23-FA4D-C9A4-E6EFA2064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ABD8-C922-C349-AD0B-508F2F78E2D8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1964B6-CFB1-76F8-64F3-CDE1202AF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DBEF9B-D470-D299-8AB4-93FA3BFFB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C1B0-F455-E94A-A1B6-5C998AE7D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151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B2D4F-1281-F779-5887-A8793F775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52C68F-F79E-D0AC-3671-CD5C692A0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E8F26F-1A33-2184-D686-7D03E424B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86AEB7-4FB8-4A31-0E1F-FA8829DA9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ABD8-C922-C349-AD0B-508F2F78E2D8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08305C-B3CD-3F99-1DF2-60479280D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D962ED-3AAC-1CCD-6B08-8D9AE887B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C1B0-F455-E94A-A1B6-5C998AE7D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30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090D5F-DF49-176F-6434-2AB30073F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B41995B-95E4-6FB5-6CF7-AF3F51224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5C39BD-A503-90E2-97E4-4D9DD79C1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258A75-CC2E-2191-9F97-725FFCBF1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ABD8-C922-C349-AD0B-508F2F78E2D8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B96848-92CA-CFE1-B084-99740EFBA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F0D3C4-CFDC-7A9F-0507-6E3912235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C1B0-F455-E94A-A1B6-5C998AE7D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483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96EEB-A20A-C0AC-20C1-2FED284CE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7F24F5-FCD8-E36E-00FB-182D424DB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CA78C0-67BB-664C-2C4E-75CDAC5E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ABD8-C922-C349-AD0B-508F2F78E2D8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BF64AC-426A-9F37-2404-1B5E2892B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DB573-9072-478E-7018-FD3E0C73F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C1B0-F455-E94A-A1B6-5C998AE7D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374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D08A94-CB6E-FB68-12E6-1D5E799CC4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4BFEE5-261E-7A23-711B-67A4E8596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16BA54-E7F9-CE61-8450-68A354AE8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ABD8-C922-C349-AD0B-508F2F78E2D8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4C71F0-1B01-F865-AABA-C98527DAE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570554-6C73-FFF8-E132-F3B48597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C1B0-F455-E94A-A1B6-5C998AE7D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84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B579D-5E9A-AEAF-FBE0-8A6F07D3A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9673E8-11C9-BA7F-2DE1-598C844E2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4A5037-74AB-33B7-6F95-E8A5F6BA8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4ABD8-C922-C349-AD0B-508F2F78E2D8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ACA053-18DC-CF57-AD2B-15D37BECD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D1B3A1-F6A3-A605-D648-BFAE06384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6C1B0-F455-E94A-A1B6-5C998AE7D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21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192" y="567972"/>
            <a:ext cx="7772400" cy="3057400"/>
          </a:xfrm>
        </p:spPr>
        <p:txBody>
          <a:bodyPr vert="horz" lIns="45720" tIns="45720" rIns="45720" bIns="45720" anchor="b"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00B050"/>
                </a:solidFill>
              </a:rPr>
              <a:t>Изучение влияния низкотемпературного стресса на содержание фотосинтетических пигментов и жирных кислот в растениях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9624" y="4279255"/>
            <a:ext cx="6926480" cy="2581348"/>
          </a:xfrm>
        </p:spPr>
        <p:txBody>
          <a:bodyPr>
            <a:normAutofit/>
          </a:bodyPr>
          <a:lstStyle/>
          <a:p>
            <a:r>
              <a:rPr lang="ru-RU" sz="2600" dirty="0">
                <a:solidFill>
                  <a:schemeClr val="tx1"/>
                </a:solidFill>
              </a:rPr>
              <a:t>Парфенов Василий, ученик 11 класса</a:t>
            </a:r>
            <a:endParaRPr lang="en-US" sz="2600" dirty="0">
              <a:solidFill>
                <a:schemeClr val="tx1"/>
              </a:solidFill>
            </a:endParaRPr>
          </a:p>
          <a:p>
            <a:r>
              <a:rPr lang="ru-RU" sz="2600" dirty="0">
                <a:solidFill>
                  <a:schemeClr val="tx1"/>
                </a:solidFill>
              </a:rPr>
              <a:t>регулярной смены ГАУ ДО МАН РС(Я)</a:t>
            </a:r>
          </a:p>
          <a:p>
            <a:r>
              <a:rPr lang="ru-RU" sz="2600" dirty="0">
                <a:solidFill>
                  <a:schemeClr val="tx1"/>
                </a:solidFill>
              </a:rPr>
              <a:t>Наставник: магистрант СВФУ</a:t>
            </a:r>
          </a:p>
          <a:p>
            <a:r>
              <a:rPr lang="ru-RU" sz="2600" dirty="0">
                <a:solidFill>
                  <a:schemeClr val="tx1"/>
                </a:solidFill>
              </a:rPr>
              <a:t>Прокопьев И.Р.</a:t>
            </a:r>
          </a:p>
          <a:p>
            <a:endParaRPr lang="ru-RU" sz="2600" dirty="0">
              <a:solidFill>
                <a:schemeClr val="tx1"/>
              </a:solidFill>
            </a:endParaRPr>
          </a:p>
          <a:p>
            <a:pPr algn="ctr"/>
            <a:r>
              <a:rPr lang="ru-RU" sz="2600" dirty="0">
                <a:solidFill>
                  <a:schemeClr val="tx1"/>
                </a:solidFill>
              </a:rPr>
              <a:t>Якутск, 2023 </a:t>
            </a:r>
          </a:p>
        </p:txBody>
      </p:sp>
      <p:pic>
        <p:nvPicPr>
          <p:cNvPr id="4" name="Picture 8" descr="Малая академия наук РС(Я)">
            <a:extLst>
              <a:ext uri="{FF2B5EF4-FFF2-40B4-BE49-F238E27FC236}">
                <a16:creationId xmlns:a16="http://schemas.microsoft.com/office/drawing/2014/main" id="{76AFF34A-FB26-05A2-D51A-1CDF5EFD3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21" y="4278540"/>
            <a:ext cx="19050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1FEC86-E037-CB25-7B97-A078D579F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152" y="857250"/>
            <a:ext cx="3475506" cy="3583274"/>
          </a:xfrm>
          <a:prstGeom prst="rect">
            <a:avLst/>
          </a:prstGeom>
        </p:spPr>
      </p:pic>
      <p:pic>
        <p:nvPicPr>
          <p:cNvPr id="4098" name="Picture 2" descr="Stress combination – plant stress">
            <a:extLst>
              <a:ext uri="{FF2B5EF4-FFF2-40B4-BE49-F238E27FC236}">
                <a16:creationId xmlns:a16="http://schemas.microsoft.com/office/drawing/2014/main" id="{DDF1F28A-CEC8-35D5-B890-F901ED804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0" y="857250"/>
            <a:ext cx="5416153" cy="514350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>
            <a:extLst>
              <a:ext uri="{FF2B5EF4-FFF2-40B4-BE49-F238E27FC236}">
                <a16:creationId xmlns:a16="http://schemas.microsoft.com/office/drawing/2014/main" id="{7864955D-8125-0FB0-15DA-B9BF35DEE30B}"/>
              </a:ext>
            </a:extLst>
          </p:cNvPr>
          <p:cNvSpPr/>
          <p:nvPr/>
        </p:nvSpPr>
        <p:spPr>
          <a:xfrm>
            <a:off x="3485214" y="4328410"/>
            <a:ext cx="1843790" cy="969677"/>
          </a:xfrm>
          <a:prstGeom prst="fram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08499BCA-BEA3-FDF9-0E46-51C104B0A7C1}"/>
              </a:ext>
            </a:extLst>
          </p:cNvPr>
          <p:cNvCxnSpPr>
            <a:cxnSpLocks/>
          </p:cNvCxnSpPr>
          <p:nvPr/>
        </p:nvCxnSpPr>
        <p:spPr>
          <a:xfrm flipH="1">
            <a:off x="4944589" y="3049561"/>
            <a:ext cx="1205126" cy="114393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61D5B13-41A1-8EA7-0CA0-65A83C7C8D91}"/>
              </a:ext>
            </a:extLst>
          </p:cNvPr>
          <p:cNvSpPr txBox="1"/>
          <p:nvPr/>
        </p:nvSpPr>
        <p:spPr>
          <a:xfrm>
            <a:off x="5618520" y="4533739"/>
            <a:ext cx="3282846" cy="13388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 defTabSz="685800"/>
            <a:r>
              <a:rPr lang="ru-RU" sz="1350" dirty="0">
                <a:solidFill>
                  <a:prstClr val="black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 высших растений, как и у других пойкилотермных организмов, наиболее термочувствительными параметрами являются липиды клеточных мембран, обеспечивающие взаимодействие клетки с внешней средой </a:t>
            </a:r>
            <a:r>
              <a:rPr lang="en-US" sz="1350" dirty="0">
                <a:solidFill>
                  <a:prstClr val="black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sz="1350" dirty="0">
                <a:solidFill>
                  <a:prstClr val="black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Лось, 2014</a:t>
            </a:r>
            <a:r>
              <a:rPr lang="en-US" sz="1350" dirty="0">
                <a:solidFill>
                  <a:prstClr val="black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].  </a:t>
            </a:r>
            <a:r>
              <a:rPr lang="ru-RU" sz="1350" dirty="0">
                <a:solidFill>
                  <a:prstClr val="black"/>
                </a:solidFill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350" dirty="0">
              <a:solidFill>
                <a:prstClr val="black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647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D24BC52-A0BE-B698-81BA-95CC6E643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24633"/>
            <a:ext cx="5201840" cy="2488054"/>
          </a:xfrm>
        </p:spPr>
      </p:pic>
      <p:pic>
        <p:nvPicPr>
          <p:cNvPr id="5122" name="Picture 2" descr="Freezing Tolerance in Plants Requires Lipid Remodeling at the Outer  Chloroplast Membrane | Science">
            <a:extLst>
              <a:ext uri="{FF2B5EF4-FFF2-40B4-BE49-F238E27FC236}">
                <a16:creationId xmlns:a16="http://schemas.microsoft.com/office/drawing/2014/main" id="{9608C363-BB44-5396-C5BA-4F10D59C3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840" y="857250"/>
            <a:ext cx="394216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EF7E74-1DC3-A74C-C109-DCC18332187B}"/>
              </a:ext>
            </a:extLst>
          </p:cNvPr>
          <p:cNvSpPr txBox="1"/>
          <p:nvPr/>
        </p:nvSpPr>
        <p:spPr>
          <a:xfrm>
            <a:off x="361434" y="4132725"/>
            <a:ext cx="4749164" cy="15465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опытах с </a:t>
            </a:r>
            <a:r>
              <a:rPr lang="ru-RU" sz="135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Arabidopsis</a:t>
            </a:r>
            <a:r>
              <a:rPr lang="ru-RU" sz="135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5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thaliana</a:t>
            </a:r>
            <a:r>
              <a:rPr lang="ru-RU" sz="135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было показано, что после     </a:t>
            </a:r>
          </a:p>
          <a:p>
            <a:pPr algn="just"/>
            <a:r>
              <a:rPr lang="ru-RU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14-дневной холодового закаливания при 4°С у растений большинства образцов накоплено огромное количество запасных липидов, при этом большая часть изменений приходится на длинноцепочечные ненасыщенные </a:t>
            </a:r>
            <a:r>
              <a:rPr lang="ru-RU" sz="13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триацилглицериды</a:t>
            </a:r>
            <a:r>
              <a:rPr lang="ru-RU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при этом общее количество мембранных липидов изменялось незначительно </a:t>
            </a:r>
            <a:endParaRPr lang="ru-RU" sz="1350" dirty="0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A864FCA4-C05C-F235-DB8B-5E3F2C3B5CC2}"/>
              </a:ext>
            </a:extLst>
          </p:cNvPr>
          <p:cNvCxnSpPr>
            <a:cxnSpLocks/>
          </p:cNvCxnSpPr>
          <p:nvPr/>
        </p:nvCxnSpPr>
        <p:spPr>
          <a:xfrm flipV="1">
            <a:off x="4673238" y="3512696"/>
            <a:ext cx="3713117" cy="7710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349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9FA7E-AD93-2E56-D8F8-4741132B9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37" y="6531"/>
            <a:ext cx="8183880" cy="842555"/>
          </a:xfrm>
        </p:spPr>
        <p:txBody>
          <a:bodyPr vert="horz" lIns="91440" tIns="45720" rIns="91440" bIns="45720" anchor="b">
            <a:normAutofit/>
          </a:bodyPr>
          <a:lstStyle/>
          <a:p>
            <a:r>
              <a:rPr lang="ru-RU" dirty="0">
                <a:ea typeface="Verdana"/>
              </a:rPr>
              <a:t>Липиды пшеницы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3119AF-7911-36E8-B2A3-A02F3D59C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8487" y="608730"/>
            <a:ext cx="9374160" cy="5977563"/>
          </a:xfrm>
        </p:spPr>
        <p:txBody>
          <a:bodyPr vert="horz" lIns="182880" tIns="91440" rIns="91440" bIns="45720" anchor="t">
            <a:normAutofit/>
          </a:bodyPr>
          <a:lstStyle/>
          <a:p>
            <a:pPr marL="0" indent="0">
              <a:buNone/>
            </a:pPr>
            <a:endParaRPr lang="ru-RU" dirty="0">
              <a:ea typeface="Verdana"/>
            </a:endParaRPr>
          </a:p>
          <a:p>
            <a:pPr marL="0" indent="0">
              <a:buNone/>
            </a:pPr>
            <a:endParaRPr lang="ru-RU" sz="1800" dirty="0">
              <a:ea typeface="Verdana"/>
            </a:endParaRPr>
          </a:p>
          <a:p>
            <a:pPr marL="0" indent="0">
              <a:buNone/>
            </a:pPr>
            <a:r>
              <a:rPr lang="ru-RU" sz="1800" dirty="0">
                <a:ea typeface="+mn-lt"/>
                <a:cs typeface="+mn-lt"/>
              </a:rPr>
              <a:t>Разделение общих липидов с помощью ТСХ, выделенных из листьев</a:t>
            </a:r>
            <a:endParaRPr lang="ru-RU" sz="1800" dirty="0">
              <a:ea typeface="Verdana"/>
            </a:endParaRPr>
          </a:p>
          <a:p>
            <a:pPr marL="0" indent="0">
              <a:buNone/>
            </a:pPr>
            <a:r>
              <a:rPr lang="ru-RU" sz="1800" dirty="0">
                <a:ea typeface="+mn-lt"/>
                <a:cs typeface="+mn-lt"/>
              </a:rPr>
              <a:t>пшеницы, выявило наличие у них типичного для фотосинтезирующих</a:t>
            </a:r>
            <a:endParaRPr lang="ru-RU" sz="1800" dirty="0">
              <a:ea typeface="Verdana"/>
            </a:endParaRPr>
          </a:p>
          <a:p>
            <a:pPr marL="0" indent="0">
              <a:buNone/>
            </a:pPr>
            <a:r>
              <a:rPr lang="ru-RU" sz="1800" dirty="0">
                <a:ea typeface="+mn-lt"/>
                <a:cs typeface="+mn-lt"/>
              </a:rPr>
              <a:t>организмов набора стабильно присутствующих 9 компонентов неполярных</a:t>
            </a:r>
            <a:endParaRPr lang="ru-RU" sz="1800" dirty="0">
              <a:ea typeface="Verdana"/>
            </a:endParaRPr>
          </a:p>
          <a:p>
            <a:pPr marL="0" indent="0">
              <a:buNone/>
            </a:pPr>
            <a:r>
              <a:rPr lang="ru-RU" sz="1800" dirty="0">
                <a:ea typeface="+mn-lt"/>
                <a:cs typeface="+mn-lt"/>
              </a:rPr>
              <a:t>липидов (НЛ) соответственно во всех летне- осенних опытах (рис. 4). Причем</a:t>
            </a:r>
            <a:endParaRPr lang="ru-RU" sz="1800" dirty="0">
              <a:ea typeface="Verdana"/>
            </a:endParaRPr>
          </a:p>
          <a:p>
            <a:pPr marL="0" indent="0">
              <a:buNone/>
            </a:pPr>
            <a:r>
              <a:rPr lang="ru-RU" sz="1800" dirty="0">
                <a:ea typeface="+mn-lt"/>
                <a:cs typeface="+mn-lt"/>
              </a:rPr>
              <a:t>слабая реакция НЛ с проявителем (10 % H 2 SO 4 ) свидетельствует о том, что их</a:t>
            </a:r>
            <a:endParaRPr lang="ru-RU" sz="1800" dirty="0">
              <a:ea typeface="Verdana"/>
            </a:endParaRPr>
          </a:p>
          <a:p>
            <a:pPr marL="0" indent="0">
              <a:buNone/>
            </a:pPr>
            <a:r>
              <a:rPr lang="ru-RU" sz="1800" dirty="0">
                <a:ea typeface="+mn-lt"/>
                <a:cs typeface="+mn-lt"/>
              </a:rPr>
              <a:t>содержание в листьях травянистого растения было низкое. Что касается</a:t>
            </a:r>
            <a:endParaRPr lang="ru-RU" sz="1800" dirty="0">
              <a:ea typeface="Verdana"/>
            </a:endParaRPr>
          </a:p>
          <a:p>
            <a:pPr marL="0" indent="0">
              <a:buNone/>
            </a:pPr>
            <a:r>
              <a:rPr lang="ru-RU" sz="1800" dirty="0">
                <a:ea typeface="+mn-lt"/>
                <a:cs typeface="+mn-lt"/>
              </a:rPr>
              <a:t>полярных липидов, в особенности фосфолипидов (ФЛ), то судя по</a:t>
            </a:r>
            <a:endParaRPr lang="ru-RU" sz="1800" dirty="0">
              <a:ea typeface="Verdana"/>
            </a:endParaRPr>
          </a:p>
          <a:p>
            <a:pPr marL="0" indent="0">
              <a:buNone/>
            </a:pPr>
            <a:r>
              <a:rPr lang="ru-RU" sz="1800" dirty="0">
                <a:ea typeface="+mn-lt"/>
                <a:cs typeface="+mn-lt"/>
              </a:rPr>
              <a:t>интенсивности окрашивания пятен и их размерам, в период холодового шока</a:t>
            </a:r>
            <a:endParaRPr lang="ru-RU" sz="1800" dirty="0">
              <a:ea typeface="Verdana"/>
            </a:endParaRPr>
          </a:p>
          <a:p>
            <a:pPr marL="0" indent="0">
              <a:buNone/>
            </a:pPr>
            <a:r>
              <a:rPr lang="ru-RU" sz="1800" dirty="0">
                <a:ea typeface="+mn-lt"/>
                <a:cs typeface="+mn-lt"/>
              </a:rPr>
              <a:t>пшеницы они представлены 8 компонентами. По- видимому, это</a:t>
            </a:r>
            <a:endParaRPr lang="ru-RU" sz="1800" dirty="0">
              <a:ea typeface="Verdana"/>
            </a:endParaRPr>
          </a:p>
          <a:p>
            <a:pPr marL="0" indent="0">
              <a:buNone/>
            </a:pPr>
            <a:r>
              <a:rPr lang="ru-RU" sz="1800" dirty="0">
                <a:ea typeface="+mn-lt"/>
                <a:cs typeface="+mn-lt"/>
              </a:rPr>
              <a:t>свидетельствует об их активном участии в изменении обмена веществ при</a:t>
            </a:r>
            <a:endParaRPr lang="ru-RU" sz="1800" dirty="0">
              <a:ea typeface="Verdana"/>
            </a:endParaRPr>
          </a:p>
          <a:p>
            <a:pPr marL="0" indent="0">
              <a:buNone/>
            </a:pPr>
            <a:r>
              <a:rPr lang="ru-RU" sz="1800" dirty="0">
                <a:ea typeface="+mn-lt"/>
                <a:cs typeface="+mn-lt"/>
              </a:rPr>
              <a:t>формировании </a:t>
            </a:r>
            <a:r>
              <a:rPr lang="ru-RU" sz="1800" dirty="0" err="1">
                <a:ea typeface="+mn-lt"/>
                <a:cs typeface="+mn-lt"/>
              </a:rPr>
              <a:t>повышеной</a:t>
            </a:r>
            <a:r>
              <a:rPr lang="ru-RU" sz="1800" dirty="0">
                <a:ea typeface="+mn-lt"/>
                <a:cs typeface="+mn-lt"/>
              </a:rPr>
              <a:t> устойчивости растений к низким температурам.</a:t>
            </a:r>
            <a:endParaRPr lang="ru-RU" sz="1800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83952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A1C5B-E14F-483C-4A99-617EFDEF2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09AB6D0-B711-BE30-FC92-6975B9409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3" y="404664"/>
            <a:ext cx="8491254" cy="5772001"/>
          </a:xfrm>
        </p:spPr>
      </p:pic>
    </p:spTree>
    <p:extLst>
      <p:ext uri="{BB962C8B-B14F-4D97-AF65-F5344CB8AC3E}">
        <p14:creationId xmlns:p14="http://schemas.microsoft.com/office/powerpoint/2010/main" val="2294595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DED6234-EF54-C361-1602-9B79647C9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9001" y="5176176"/>
            <a:ext cx="4593431" cy="56078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Малая академия наук РС(Я)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A67DE43-1676-1BC1-FF7F-3AC558AE3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50" y="959174"/>
            <a:ext cx="3378993" cy="252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FDA5FD6-D9C6-E611-9B78-624E3FF47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61" y="3827597"/>
            <a:ext cx="2986493" cy="223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Малая академия наук РС(Я)">
            <a:extLst>
              <a:ext uri="{FF2B5EF4-FFF2-40B4-BE49-F238E27FC236}">
                <a16:creationId xmlns:a16="http://schemas.microsoft.com/office/drawing/2014/main" id="{13194243-ADAE-2554-6DCC-E4965EE90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793" y="873010"/>
            <a:ext cx="19050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ГАУ ДО РС(Я) Малая академия наук РС (Я), центр развития ребёнка, ул.  Саввина, 1, село Чапаево — Яндекс Карты">
            <a:extLst>
              <a:ext uri="{FF2B5EF4-FFF2-40B4-BE49-F238E27FC236}">
                <a16:creationId xmlns:a16="http://schemas.microsoft.com/office/drawing/2014/main" id="{A8BE9090-D95E-BD17-36EC-1B9EF7871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70" y="3380289"/>
            <a:ext cx="2986493" cy="156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7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Приложение 1. Содержание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хлорофилла а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листьях пшеницы сорта «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приленская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19» после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холодового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воздействия, мг/г сух. массы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14339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937356"/>
              </p:ext>
            </p:extLst>
          </p:nvPr>
        </p:nvGraphicFramePr>
        <p:xfrm>
          <a:off x="335128" y="1359187"/>
          <a:ext cx="8715375" cy="5072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718036" imgH="5218628" progId="Excel.Sheet.8">
                  <p:embed/>
                </p:oleObj>
              </mc:Choice>
              <mc:Fallback>
                <p:oleObj r:id="rId2" imgW="8718036" imgH="5218628" progId="Excel.Sheet.8">
                  <p:embed/>
                  <p:pic>
                    <p:nvPicPr>
                      <p:cNvPr id="14339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8" y="1359187"/>
                        <a:ext cx="8715375" cy="50720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Приложение 2. Содержание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хлорофилла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листьях пшеницы сорта «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приленская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19» после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холодового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воздействия, мг/г сух. массы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15363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0718728"/>
              </p:ext>
            </p:extLst>
          </p:nvPr>
        </p:nvGraphicFramePr>
        <p:xfrm>
          <a:off x="317850" y="1409554"/>
          <a:ext cx="8501063" cy="4929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504657" imgH="5145470" progId="Excel.Sheet.8">
                  <p:embed/>
                </p:oleObj>
              </mc:Choice>
              <mc:Fallback>
                <p:oleObj r:id="rId2" imgW="8504657" imgH="5145470" progId="Excel.Sheet.8">
                  <p:embed/>
                  <p:pic>
                    <p:nvPicPr>
                      <p:cNvPr id="15363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50" y="1409554"/>
                        <a:ext cx="8501063" cy="49292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heel spokes="3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Приложение 3. Содержание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ЛЮТЕИНА+ ЗЕАКСАНТИНА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листьях пшеницы сорта «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приленская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19» после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холодового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воздействия, мкг/г сух. массы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16387" name="Диаграмма 3"/>
          <p:cNvGraphicFramePr>
            <a:graphicFrameLocks/>
          </p:cNvGraphicFramePr>
          <p:nvPr/>
        </p:nvGraphicFramePr>
        <p:xfrm>
          <a:off x="142875" y="1214438"/>
          <a:ext cx="8786813" cy="5429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791194" imgH="5645385" progId="Excel.Sheet.8">
                  <p:embed/>
                </p:oleObj>
              </mc:Choice>
              <mc:Fallback>
                <p:oleObj r:id="rId2" imgW="8791194" imgH="5645385" progId="Excel.Sheet.8">
                  <p:embed/>
                  <p:pic>
                    <p:nvPicPr>
                      <p:cNvPr id="16387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214438"/>
                        <a:ext cx="8786813" cy="54292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l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Приложение 4. Содержание </a:t>
            </a:r>
            <a:r>
              <a:rPr lang="el-G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каротина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листьях пшеницы сорта «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приленская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19» после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холодового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воздействия, мкг/г сух. массы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17411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50" y="1522413"/>
          <a:ext cx="8643938" cy="4978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644877" imgH="4877223" progId="Excel.Sheet.8">
                  <p:embed/>
                </p:oleObj>
              </mc:Choice>
              <mc:Fallback>
                <p:oleObj r:id="rId2" imgW="8644877" imgH="4877223" progId="Excel.Sheet.8">
                  <p:embed/>
                  <p:pic>
                    <p:nvPicPr>
                      <p:cNvPr id="17411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522413"/>
                        <a:ext cx="8643938" cy="49784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heel spokes="2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2DA98D30-6A2E-9F42-D7FE-C3923DB032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9402958"/>
              </p:ext>
            </p:extLst>
          </p:nvPr>
        </p:nvGraphicFramePr>
        <p:xfrm>
          <a:off x="698988" y="744333"/>
          <a:ext cx="7746023" cy="4528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939" name="Rectangle 1">
            <a:extLst>
              <a:ext uri="{FF2B5EF4-FFF2-40B4-BE49-F238E27FC236}">
                <a16:creationId xmlns:a16="http://schemas.microsoft.com/office/drawing/2014/main" id="{A411CB7B-7793-8AF1-1141-051B0B4F1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486" y="5284136"/>
            <a:ext cx="76413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Содержание жирных кислот липидов в листьях </a:t>
            </a:r>
            <a:r>
              <a:rPr lang="ru-RU" altLang="ru-RU" sz="15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пшеницы </a:t>
            </a:r>
            <a:r>
              <a:rPr lang="ru-RU" alt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холодового шока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Синий- контроль, красный- холодовой шок 1 С (180 мин)</a:t>
            </a:r>
            <a:endParaRPr lang="ru-RU" altLang="ru-RU" sz="675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4714908" cy="5613292"/>
          </a:xfrm>
        </p:spPr>
        <p:txBody>
          <a:bodyPr vert="horz" lIns="182880" tIns="91440" rIns="91440" bIns="45720" anchor="t">
            <a:normAutofit fontScale="85000" lnSpcReduction="10000"/>
          </a:bodyPr>
          <a:lstStyle/>
          <a:p>
            <a:pPr marL="264795" indent="-264795">
              <a:lnSpc>
                <a:spcPct val="150000"/>
              </a:lnSpc>
            </a:pPr>
            <a:r>
              <a:rPr lang="ru-RU" dirty="0"/>
              <a:t>В совей работе мы исходили из соображений </a:t>
            </a:r>
            <a:r>
              <a:rPr lang="ru-RU" dirty="0" err="1"/>
              <a:t>малоизученности</a:t>
            </a:r>
            <a:r>
              <a:rPr lang="ru-RU" dirty="0"/>
              <a:t> при кратковременных низкотемпературных стрессовых условий на уровень содержания фотосинтетических пигментов  и жирных кислот в растениях.</a:t>
            </a:r>
          </a:p>
        </p:txBody>
      </p:sp>
      <p:pic>
        <p:nvPicPr>
          <p:cNvPr id="4" name="Picture 5" descr="C:\Users\Васек\Desktop\724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500042"/>
            <a:ext cx="364333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CC989A7B-E7A5-F6AC-C8DF-FB801D5C6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08" y="-4832"/>
            <a:ext cx="6835449" cy="675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772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14282" y="285728"/>
            <a:ext cx="8472518" cy="6143668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Многие современные исследования эффектов действия повышенной и пониженной температурой показали, что в органах растений синтезируется специфические стрессовые белки. Кроме них возрастает содержание специфических низкомолекулярных веществ, участвующих в защитных реакциях- </a:t>
            </a:r>
            <a:r>
              <a:rPr lang="ru-RU" sz="2400" dirty="0" err="1"/>
              <a:t>пролина</a:t>
            </a:r>
            <a:r>
              <a:rPr lang="ru-RU" sz="2400" dirty="0"/>
              <a:t>, углеводов, свободных форм ИУК (ауксина). К  таким веществам, по-видимому, относятся и </a:t>
            </a:r>
            <a:r>
              <a:rPr lang="ru-RU" sz="2400" dirty="0" err="1"/>
              <a:t>каротиноиды</a:t>
            </a:r>
            <a:r>
              <a:rPr lang="ru-RU" sz="2400" dirty="0"/>
              <a:t>. Они как легко окисляющиеся вещества, являются акцепторами кислорода и предохраняют пигмент - белковые комплексы фотосинтетических мембран и хлорофилл от фотоокисления, что, возможно, является одной из причин повышения их накопления в период адаптации растений к низкотемпературному стрессу. </a:t>
            </a:r>
          </a:p>
        </p:txBody>
      </p:sp>
    </p:spTree>
  </p:cSld>
  <p:clrMapOvr>
    <a:masterClrMapping/>
  </p:clrMapOvr>
  <p:transition>
    <p:newsfla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92044"/>
            <a:ext cx="8183880" cy="857232"/>
          </a:xfrm>
        </p:spPr>
        <p:txBody>
          <a:bodyPr/>
          <a:lstStyle/>
          <a:p>
            <a:pPr algn="ctr"/>
            <a:r>
              <a:rPr lang="ru-RU" dirty="0"/>
              <a:t>ВЫВОДЫ: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47088" y="1286484"/>
            <a:ext cx="8255000" cy="5572164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  <a:buFont typeface="Arial" charset="0"/>
              <a:buNone/>
            </a:pPr>
            <a:r>
              <a:rPr lang="ru-RU" sz="2800" dirty="0"/>
              <a:t>1. Методом тонкослойной хроматографии исследовано динамика хлорофилла а и </a:t>
            </a:r>
            <a:r>
              <a:rPr lang="en-US" sz="2800" dirty="0"/>
              <a:t>b</a:t>
            </a:r>
            <a:r>
              <a:rPr lang="ru-RU" sz="2800" dirty="0"/>
              <a:t>, а также </a:t>
            </a:r>
            <a:r>
              <a:rPr lang="ru-RU" sz="2800" dirty="0" err="1"/>
              <a:t>каротиноидов</a:t>
            </a:r>
            <a:r>
              <a:rPr lang="ru-RU" sz="2800" dirty="0"/>
              <a:t> при действии низкотемпературного стресса на корневую систему 7-дневных проростков пшеницы.</a:t>
            </a:r>
          </a:p>
          <a:p>
            <a:pPr algn="just">
              <a:lnSpc>
                <a:spcPct val="170000"/>
              </a:lnSpc>
              <a:buFont typeface="Arial" charset="0"/>
              <a:buNone/>
            </a:pPr>
            <a:r>
              <a:rPr lang="ru-RU" sz="2800" dirty="0"/>
              <a:t>2. Охлаждение корневой системы пшеницы (1,2,4°С) в течении 30 и 180 мин. приводит к достоверному увеличению содержания как </a:t>
            </a:r>
            <a:r>
              <a:rPr lang="ru-RU" sz="2800" dirty="0" err="1"/>
              <a:t>лютеина+зеаксантина</a:t>
            </a:r>
            <a:r>
              <a:rPr lang="ru-RU" sz="2800" dirty="0"/>
              <a:t>, </a:t>
            </a:r>
            <a:r>
              <a:rPr lang="ru-RU" sz="2800" dirty="0" err="1"/>
              <a:t>β-каротина</a:t>
            </a:r>
            <a:r>
              <a:rPr lang="ru-RU" sz="2800" dirty="0"/>
              <a:t>, так и общей суммы </a:t>
            </a:r>
            <a:r>
              <a:rPr lang="ru-RU" sz="2800" dirty="0" err="1"/>
              <a:t>каротиноидов</a:t>
            </a:r>
            <a:r>
              <a:rPr lang="ru-RU" sz="2800" dirty="0"/>
              <a:t>. </a:t>
            </a:r>
          </a:p>
          <a:p>
            <a:pPr algn="just">
              <a:lnSpc>
                <a:spcPct val="170000"/>
              </a:lnSpc>
              <a:buFont typeface="Arial" charset="0"/>
              <a:buNone/>
            </a:pPr>
            <a:r>
              <a:rPr lang="ru-RU" sz="2800" dirty="0"/>
              <a:t>3. Повышение содержания </a:t>
            </a:r>
            <a:r>
              <a:rPr lang="ru-RU" sz="2800" dirty="0" err="1"/>
              <a:t>каротиноидов</a:t>
            </a:r>
            <a:r>
              <a:rPr lang="ru-RU" sz="2800" dirty="0"/>
              <a:t> в листьях 7-дневных побегов пшеницы свидетельствует о формировании неспецифической ответной реакции фотосинтетического аппарата клеток на низкотемпературный стресс.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spli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714348" y="85723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  <a:scene3d>
              <a:camera prst="isometricOffAxis2Lef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 </a:t>
            </a:r>
            <a:endParaRPr lang="ru-RU" sz="88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pic>
        <p:nvPicPr>
          <p:cNvPr id="24580" name="Picture 5" descr="C:\Users\Васек\Desktop\Мои документы\к слайду\зим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214290"/>
            <a:ext cx="8429625" cy="6429375"/>
          </a:xfrm>
          <a:noFill/>
        </p:spPr>
      </p:pic>
      <p:sp>
        <p:nvSpPr>
          <p:cNvPr id="8" name="Прямоугольник 7"/>
          <p:cNvSpPr/>
          <p:nvPr/>
        </p:nvSpPr>
        <p:spPr>
          <a:xfrm>
            <a:off x="1214414" y="2500306"/>
            <a:ext cx="7143799" cy="1754326"/>
          </a:xfrm>
          <a:prstGeom prst="rect">
            <a:avLst/>
          </a:prstGeom>
        </p:spPr>
        <p:txBody>
          <a:bodyPr wrap="square">
            <a:spAutoFit/>
            <a:scene3d>
              <a:camera prst="isometricOffAxis2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   за  внимание</a:t>
            </a: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E1F09-B37A-6A9F-A4F8-331964D9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1" y="310775"/>
            <a:ext cx="8183880" cy="1051560"/>
          </a:xfrm>
        </p:spPr>
        <p:txBody>
          <a:bodyPr vert="horz" lIns="91440" tIns="45720" rIns="91440" bIns="45720" anchor="b">
            <a:normAutofit/>
          </a:bodyPr>
          <a:lstStyle/>
          <a:p>
            <a:r>
              <a:rPr lang="ru-RU" dirty="0">
                <a:ea typeface="Verdana"/>
              </a:rPr>
              <a:t>Цель работы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270509-E699-3173-9B89-DA1A4FC5D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6" y="1710853"/>
            <a:ext cx="8672924" cy="2088682"/>
          </a:xfrm>
        </p:spPr>
        <p:txBody>
          <a:bodyPr vert="horz" lIns="182880" tIns="91440" rIns="91440" bIns="45720" anchor="t">
            <a:normAutofit/>
          </a:bodyPr>
          <a:lstStyle/>
          <a:p>
            <a:pPr marL="264795" indent="-264795"/>
            <a:r>
              <a:rPr lang="ru-RU" dirty="0">
                <a:ea typeface="Verdana"/>
              </a:rPr>
              <a:t>Изучить влияние низкотемпературного стресса на содержание фотосинтетических пигментов и жирных кислот</a:t>
            </a:r>
          </a:p>
        </p:txBody>
      </p:sp>
    </p:spTree>
    <p:extLst>
      <p:ext uri="{BB962C8B-B14F-4D97-AF65-F5344CB8AC3E}">
        <p14:creationId xmlns:p14="http://schemas.microsoft.com/office/powerpoint/2010/main" val="395593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183880" cy="6380538"/>
          </a:xfrm>
        </p:spPr>
        <p:txBody>
          <a:bodyPr vert="horz" lIns="182880" tIns="91440" rIns="91440" bIns="45720" anchor="t">
            <a:normAutofit fontScale="25000" lnSpcReduction="20000"/>
          </a:bodyPr>
          <a:lstStyle/>
          <a:p>
            <a:pPr marL="264795" indent="-264795" algn="just">
              <a:lnSpc>
                <a:spcPct val="160000"/>
              </a:lnSpc>
              <a:buNone/>
            </a:pPr>
            <a:r>
              <a:rPr lang="ru-RU" sz="8600" dirty="0">
                <a:ea typeface="Verdana"/>
              </a:rPr>
              <a:t>ЗАДАЧИ: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ru-RU" sz="8600" dirty="0"/>
              <a:t>1)выращивание 7-дневных проростков пшеницы в лабораторных условиях. </a:t>
            </a:r>
            <a:endParaRPr lang="ru-RU" sz="8600" dirty="0">
              <a:ea typeface="Verdana"/>
            </a:endParaRPr>
          </a:p>
          <a:p>
            <a:pPr marL="264795" indent="-264795" algn="just">
              <a:lnSpc>
                <a:spcPct val="160000"/>
              </a:lnSpc>
              <a:buNone/>
            </a:pPr>
            <a:r>
              <a:rPr lang="ru-RU" sz="8600" dirty="0"/>
              <a:t>2) усвоение методики обработки низкотемпературным стрессом корней 7-дневных растений при разных низких положительных температурах с использованием термостата.</a:t>
            </a:r>
            <a:endParaRPr lang="ru-RU" sz="8600" dirty="0">
              <a:ea typeface="Verdana"/>
            </a:endParaRPr>
          </a:p>
          <a:p>
            <a:pPr marL="264795" indent="-264795" algn="just">
              <a:lnSpc>
                <a:spcPct val="160000"/>
              </a:lnSpc>
              <a:buNone/>
            </a:pPr>
            <a:r>
              <a:rPr lang="ru-RU" sz="8600" dirty="0"/>
              <a:t>3) определение количественного содержания фотосинтетических пигментов и жирных кислот с помощью метода тонкослойной хроматографии.   </a:t>
            </a:r>
            <a:endParaRPr lang="ru-RU" sz="8600" dirty="0">
              <a:ea typeface="Verdana"/>
            </a:endParaRPr>
          </a:p>
          <a:p>
            <a:pPr marL="264795" indent="-264795"/>
            <a:endParaRPr lang="ru-RU" dirty="0">
              <a:ea typeface="Verdana"/>
            </a:endParaRPr>
          </a:p>
        </p:txBody>
      </p:sp>
    </p:spTree>
  </p:cSld>
  <p:clrMapOvr>
    <a:masterClrMapping/>
  </p:clrMapOvr>
  <p:transition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2568" y="-3384"/>
            <a:ext cx="8183880" cy="604483"/>
          </a:xfrm>
        </p:spPr>
        <p:txBody>
          <a:bodyPr vert="horz" lIns="182880" tIns="91440" rIns="91440" bIns="45720" anchor="t">
            <a:normAutofit/>
          </a:bodyPr>
          <a:lstStyle/>
          <a:p>
            <a:pPr marL="264795" lvl="0" indent="-264795" algn="ctr">
              <a:buNone/>
            </a:pPr>
            <a:r>
              <a:rPr lang="ru-RU" b="1" dirty="0">
                <a:solidFill>
                  <a:srgbClr val="002060"/>
                </a:solidFill>
              </a:rPr>
              <a:t>Предмет и условия выращивания.</a:t>
            </a:r>
            <a:endParaRPr lang="ru-RU" dirty="0">
              <a:solidFill>
                <a:srgbClr val="002060"/>
              </a:solidFill>
              <a:ea typeface="Verdana"/>
            </a:endParaRPr>
          </a:p>
          <a:p>
            <a:pPr marL="264795" indent="-264795">
              <a:buNone/>
            </a:pPr>
            <a:endParaRPr lang="ru-RU" dirty="0">
              <a:ea typeface="Verdana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74270" y="765653"/>
            <a:ext cx="4500564" cy="5643602"/>
          </a:xfrm>
          <a:prstGeom prst="rect">
            <a:avLst/>
          </a:prstGeom>
        </p:spPr>
        <p:txBody>
          <a:bodyPr vert="horz" lIns="182880" tIns="91440" rtlCol="0">
            <a:normAutofit fontScale="85000" lnSpcReduction="10000"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работе использовали 7- дневные проростки  пшеницы сорта «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Приленская</a:t>
            </a:r>
            <a:r>
              <a:rPr kumimoji="0" lang="ru-RU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19» выращенные в лабораторных условиях.</a:t>
            </a:r>
            <a:r>
              <a:rPr kumimoji="0" lang="ru-RU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Замоченные семена выращивались в термостате с постоянной температурой 22-24°С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Васек\Desktop\334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001053"/>
            <a:ext cx="378621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73" y="357166"/>
            <a:ext cx="4527027" cy="5655561"/>
          </a:xfrm>
        </p:spPr>
        <p:txBody>
          <a:bodyPr vert="horz" lIns="182880" tIns="91440" rIns="91440" bIns="45720" anchor="t">
            <a:normAutofit fontScale="92500"/>
          </a:bodyPr>
          <a:lstStyle/>
          <a:p>
            <a:pPr marL="264795" indent="-264795">
              <a:lnSpc>
                <a:spcPct val="150000"/>
              </a:lnSpc>
            </a:pPr>
            <a:r>
              <a:rPr lang="ru-RU" dirty="0"/>
              <a:t>Холодовой шок создавали помещая корневую систему проростков пшеницы в термостат  поддерживая температуру  1</a:t>
            </a:r>
            <a:r>
              <a:rPr lang="ru-RU" baseline="30000" dirty="0"/>
              <a:t>0</a:t>
            </a:r>
            <a:r>
              <a:rPr lang="ru-RU" dirty="0"/>
              <a:t>С, 2</a:t>
            </a:r>
            <a:r>
              <a:rPr lang="ru-RU" baseline="30000" dirty="0"/>
              <a:t>0</a:t>
            </a:r>
            <a:r>
              <a:rPr lang="ru-RU" dirty="0"/>
              <a:t>С, 4</a:t>
            </a:r>
            <a:r>
              <a:rPr lang="ru-RU" baseline="30000" dirty="0"/>
              <a:t>0</a:t>
            </a:r>
            <a:r>
              <a:rPr lang="ru-RU" dirty="0"/>
              <a:t>С, 6</a:t>
            </a:r>
            <a:r>
              <a:rPr lang="ru-RU" baseline="30000" dirty="0"/>
              <a:t>0</a:t>
            </a:r>
            <a:r>
              <a:rPr lang="ru-RU" dirty="0"/>
              <a:t>С на 30 мин и 180 мин. </a:t>
            </a:r>
            <a:endParaRPr lang="ru-RU"/>
          </a:p>
        </p:txBody>
      </p:sp>
      <p:pic>
        <p:nvPicPr>
          <p:cNvPr id="5" name="Picture 2" descr="C:\Users\Васек\Pictures\БХ-06 Forever\Практика ИПБК СО РАН 2009\IMG_04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500042"/>
            <a:ext cx="400052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611620" cy="6286544"/>
          </a:xfrm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ru-RU" dirty="0"/>
              <a:t>Определение состава пигментов проводили сразу после окончания </a:t>
            </a:r>
            <a:r>
              <a:rPr lang="ru-RU" dirty="0" err="1"/>
              <a:t>холодового</a:t>
            </a:r>
            <a:r>
              <a:rPr lang="ru-RU" dirty="0"/>
              <a:t> воздействия. Навеску свежего растительного материала (30 мг) тщательно растирали в фарфоровой ступке с безводным Na</a:t>
            </a:r>
            <a:r>
              <a:rPr lang="ru-RU" baseline="-25000" dirty="0"/>
              <a:t>2</a:t>
            </a:r>
            <a:r>
              <a:rPr lang="ru-RU" dirty="0"/>
              <a:t>SO</a:t>
            </a:r>
            <a:r>
              <a:rPr lang="ru-RU" baseline="-25000" dirty="0"/>
              <a:t>4</a:t>
            </a:r>
            <a:r>
              <a:rPr lang="ru-RU" dirty="0"/>
              <a:t> (около 20 мг) и 10-15 мг СаСО</a:t>
            </a:r>
            <a:r>
              <a:rPr lang="ru-RU" baseline="-25000" dirty="0"/>
              <a:t>3</a:t>
            </a:r>
            <a:r>
              <a:rPr lang="ru-RU" dirty="0"/>
              <a:t>. Измельченный в порошок растительный материал экстрагировали ацетона и этилового спирта 3:1. 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311822" y="446730"/>
            <a:ext cx="4647933" cy="6204919"/>
          </a:xfrm>
        </p:spPr>
        <p:txBody>
          <a:bodyPr vert="horz" lIns="182880" tIns="91440" rIns="91440" bIns="45720" rtlCol="0" anchor="t">
            <a:normAutofit fontScale="47500" lnSpcReduction="20000"/>
          </a:bodyPr>
          <a:lstStyle/>
          <a:p>
            <a:pPr marL="264795" indent="-264795" algn="just">
              <a:lnSpc>
                <a:spcPct val="170000"/>
              </a:lnSpc>
              <a:buNone/>
              <a:defRPr/>
            </a:pPr>
            <a:r>
              <a:rPr lang="ru-RU" sz="42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количественный состав каротиноидов  </a:t>
            </a:r>
            <a:r>
              <a:rPr lang="ru-RU" sz="4200" dirty="0">
                <a:latin typeface="Times New Roman"/>
                <a:cs typeface="Times New Roman"/>
              </a:rPr>
              <a:t>анализировали методом тонкослойной хроматографии (ТСХ). Суммарный экстракт   пигментов наносили на пластинку. Пластинку помещали в камеру. Для хроматографии использовали систему растворителей  бензол – ацетон в </a:t>
            </a:r>
            <a:r>
              <a:rPr lang="ru-RU" sz="4200" dirty="0" err="1">
                <a:latin typeface="Times New Roman"/>
                <a:cs typeface="Times New Roman"/>
              </a:rPr>
              <a:t>соот</a:t>
            </a:r>
            <a:r>
              <a:rPr lang="ru-RU" sz="4200" dirty="0">
                <a:latin typeface="Times New Roman"/>
                <a:cs typeface="Times New Roman"/>
              </a:rPr>
              <a:t>. 7:3 (Софронова и др., 2006). </a:t>
            </a:r>
            <a:endParaRPr lang="ru-RU"/>
          </a:p>
          <a:p>
            <a:pPr marL="264795" indent="-26479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ea typeface="Verdana"/>
            </a:endParaRPr>
          </a:p>
        </p:txBody>
      </p:sp>
      <p:pic>
        <p:nvPicPr>
          <p:cNvPr id="3" name="Рисунок 5">
            <a:extLst>
              <a:ext uri="{FF2B5EF4-FFF2-40B4-BE49-F238E27FC236}">
                <a16:creationId xmlns:a16="http://schemas.microsoft.com/office/drawing/2014/main" id="{53DF6952-2CF6-FEFD-A327-726C4DAFD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7" y="443599"/>
            <a:ext cx="4415050" cy="5820025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684334"/>
          </a:xfrm>
        </p:spPr>
        <p:txBody>
          <a:bodyPr vert="horz" lIns="182880" tIns="91440" rIns="91440" bIns="45720" anchor="t">
            <a:normAutofit fontScale="77500" lnSpcReduction="20000"/>
          </a:bodyPr>
          <a:lstStyle/>
          <a:p>
            <a:pPr marL="264795" indent="-264795">
              <a:lnSpc>
                <a:spcPct val="150000"/>
              </a:lnSpc>
            </a:pPr>
            <a:r>
              <a:rPr lang="ru-RU" dirty="0"/>
              <a:t>Количественное содержание каждого из пигментов, выделенного методом ТСХ, рассчитывали по основному максимуму поглощения: </a:t>
            </a:r>
            <a:r>
              <a:rPr lang="el-GR" dirty="0"/>
              <a:t>β</a:t>
            </a:r>
            <a:r>
              <a:rPr lang="ru-RU" dirty="0"/>
              <a:t>-каротина при 464 нм лютеина- 446 нм, </a:t>
            </a:r>
            <a:r>
              <a:rPr lang="ru-RU" dirty="0" err="1"/>
              <a:t>виолаксантина</a:t>
            </a:r>
            <a:r>
              <a:rPr lang="ru-RU" dirty="0"/>
              <a:t>- 442 нм, </a:t>
            </a:r>
            <a:r>
              <a:rPr lang="ru-RU" dirty="0" err="1"/>
              <a:t>неоксантина</a:t>
            </a:r>
            <a:r>
              <a:rPr lang="ru-RU" dirty="0"/>
              <a:t>- 438 нм.</a:t>
            </a:r>
            <a:endParaRPr lang="ru-RU" dirty="0">
              <a:ea typeface="Verdana"/>
            </a:endParaRPr>
          </a:p>
        </p:txBody>
      </p:sp>
    </p:spTree>
  </p:cSld>
  <p:clrMapOvr>
    <a:masterClrMapping/>
  </p:clrMapOvr>
  <p:transition>
    <p:wheel spokes="3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213</TotalTime>
  <Words>1377</Words>
  <Application>Microsoft Office PowerPoint</Application>
  <PresentationFormat>Экран (4:3)</PresentationFormat>
  <Paragraphs>296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Аспект</vt:lpstr>
      <vt:lpstr>Тема Office</vt:lpstr>
      <vt:lpstr>Изучение влияния низкотемпературного стресса на содержание фотосинтетических пигментов и жирных кислот в растениях</vt:lpstr>
      <vt:lpstr>Презентация PowerPoint</vt:lpstr>
      <vt:lpstr>Цель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Липиды пшеницы</vt:lpstr>
      <vt:lpstr>Презентация PowerPoint</vt:lpstr>
      <vt:lpstr>Презентация PowerPoint</vt:lpstr>
      <vt:lpstr>Приложение 1. Содержание хлорофилла а в листьях пшеницы сорта «приленская 19» после холодового воздействия, мг/г сух. массы</vt:lpstr>
      <vt:lpstr>Приложение 2. Содержание хлорофилла b в листьях пшеницы сорта «приленская 19» после холодового воздействия, мг/г сух. массы</vt:lpstr>
      <vt:lpstr>Приложение 3. Содержание ЛЮТЕИНА+ ЗЕАКСАНТИНА в листьях пшеницы сорта «приленская 19» после холодового воздействия, мкг/г сух. массы</vt:lpstr>
      <vt:lpstr>Приложение 4. Содержание β- каротина в листьях пшеницы сорта «приленская 19» после холодового воздействия, мкг/г сух. массы</vt:lpstr>
      <vt:lpstr>Презентация PowerPoint</vt:lpstr>
      <vt:lpstr>Презентация PowerPoint</vt:lpstr>
      <vt:lpstr>Презентация PowerPoint</vt:lpstr>
      <vt:lpstr>ВЫВОДЫ: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влияния низкотемпературного стресса на содержание фотосинтетических пигментов</dc:title>
  <dc:creator>Васек</dc:creator>
  <cp:lastModifiedBy>Нохсоров Василий Васильевич</cp:lastModifiedBy>
  <cp:revision>156</cp:revision>
  <dcterms:created xsi:type="dcterms:W3CDTF">2011-05-24T09:53:07Z</dcterms:created>
  <dcterms:modified xsi:type="dcterms:W3CDTF">2023-03-21T07:39:59Z</dcterms:modified>
</cp:coreProperties>
</file>