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8" r:id="rId2"/>
    <p:sldId id="339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4" r:id="rId14"/>
    <p:sldId id="363" r:id="rId15"/>
  </p:sldIdLst>
  <p:sldSz cx="12192000" cy="6858000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DA66-1A51-406E-B4E0-AB6A03985D8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CC3DB-1B4D-4664-A416-86FE55F82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D80F-7AA8-4A1A-ABD8-40D455BF0737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5B44-E86C-485B-9C76-DCABF6FDE5F2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D295-7211-4DA2-A1DA-948675DA743E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1359-2777-4192-A5B6-445CC1B5C8B8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AFF-7757-417C-A204-EB28AFE02F23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53DB-E631-4CF7-904D-8F6CEDA85056}" type="datetime1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C0BC-8D19-4464-8EDE-395D32E0837A}" type="datetime1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A85F-9895-474E-9B6F-6FF72DC5F9A6}" type="datetime1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FDC1-BC1D-41C6-A460-2231ED670520}" type="datetime1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22F3-B5D2-4321-8332-21AB8E5E0F0C}" type="datetime1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9206-4C15-447D-9EC4-9ED4ED0E10A9}" type="datetime1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6D26-8D4E-4F26-A8DE-397B90028BF2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p.gfz-potsdam.de/en/dat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dc.kugi.kyoto-u.ac.jp/dst_provisional/202110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80626053353/http:/www.rirt.ru/onas/ist.htm" TargetMode="External"/><Relationship Id="rId7" Type="http://schemas.openxmlformats.org/officeDocument/2006/relationships/hyperlink" Target="https://wdc.kugi.kyoto-u.ac.jp/dst_provisional/202110/index.html" TargetMode="External"/><Relationship Id="rId2" Type="http://schemas.openxmlformats.org/officeDocument/2006/relationships/hyperlink" Target="https://tesis.xras.ru/info/2021092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ducts.aspose.app/cells/ru/conversion/json-to-txt" TargetMode="External"/><Relationship Id="rId5" Type="http://schemas.openxmlformats.org/officeDocument/2006/relationships/hyperlink" Target="http://www.vlf.it/alphatrond/alpha.htm" TargetMode="External"/><Relationship Id="rId4" Type="http://schemas.openxmlformats.org/officeDocument/2006/relationships/hyperlink" Target="http://www.step-into-the-future.ru/business-projects/download/ElectSborn202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xras.ru/sun_flares.html?m=9&amp;d=17&amp;y=20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5440" y="1938210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Черникова Вероника Валерьевна,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Республики Саха (Якутия), </a:t>
            </a:r>
            <a:r>
              <a:rPr lang="ru-RU" sz="2800" dirty="0" err="1">
                <a:cs typeface="Times New Roman" panose="02020603050405020304" pitchFamily="18" charset="0"/>
              </a:rPr>
              <a:t>Хангаласский</a:t>
            </a:r>
            <a:r>
              <a:rPr lang="ru-RU" sz="2800" dirty="0">
                <a:cs typeface="Times New Roman" panose="02020603050405020304" pitchFamily="18" charset="0"/>
              </a:rPr>
              <a:t> район, п. </a:t>
            </a:r>
            <a:r>
              <a:rPr lang="ru-RU" sz="2800" dirty="0" err="1">
                <a:cs typeface="Times New Roman" panose="02020603050405020304" pitchFamily="18" charset="0"/>
              </a:rPr>
              <a:t>Мохсоголлох</a:t>
            </a:r>
            <a:endParaRPr lang="ru-RU" sz="2800" dirty="0"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МБОУ «</a:t>
            </a:r>
            <a:r>
              <a:rPr lang="ru-RU" sz="2800" dirty="0" err="1">
                <a:cs typeface="Times New Roman" panose="02020603050405020304" pitchFamily="18" charset="0"/>
              </a:rPr>
              <a:t>Мохсоголлохская</a:t>
            </a:r>
            <a:r>
              <a:rPr lang="ru-RU" sz="2800" dirty="0">
                <a:cs typeface="Times New Roman" panose="02020603050405020304" pitchFamily="18" charset="0"/>
              </a:rPr>
              <a:t> СОШ с УИОП», 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1</a:t>
            </a:r>
            <a:r>
              <a:rPr lang="en-US" sz="2800" dirty="0">
                <a:cs typeface="Times New Roman" panose="02020603050405020304" pitchFamily="18" charset="0"/>
              </a:rPr>
              <a:t>1</a:t>
            </a:r>
            <a:r>
              <a:rPr lang="ru-RU" sz="2800" dirty="0"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9856" y="4026566"/>
            <a:ext cx="2781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Научные руководители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5440" y="4581128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cs typeface="Times New Roman" panose="02020603050405020304" pitchFamily="18" charset="0"/>
              </a:rPr>
              <a:t>Перевалова</a:t>
            </a:r>
            <a:r>
              <a:rPr lang="ru-RU" sz="2000" dirty="0">
                <a:cs typeface="Times New Roman" panose="02020603050405020304" pitchFamily="18" charset="0"/>
              </a:rPr>
              <a:t> Галина Александровна, учитель физики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cs typeface="Times New Roman" panose="02020603050405020304" pitchFamily="18" charset="0"/>
              </a:rPr>
              <a:t>Корсаков Алексей Анатольевич, младший научный сотрудник</a:t>
            </a:r>
          </a:p>
          <a:p>
            <a:pPr algn="ctr"/>
            <a:r>
              <a:rPr lang="ru-RU" sz="2000" dirty="0">
                <a:cs typeface="Times New Roman" panose="02020603050405020304" pitchFamily="18" charset="0"/>
              </a:rPr>
              <a:t>ИКФИА СО РАН, ФИЦ ЯНЦ СО РАН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5440" y="260648"/>
            <a:ext cx="1008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Влияние геомагнитных возмущений 12 октября 2021 года на изменения фазы ОНЧ радиосигналов дальней навигации</a:t>
            </a:r>
          </a:p>
        </p:txBody>
      </p:sp>
    </p:spTree>
    <p:extLst>
      <p:ext uri="{BB962C8B-B14F-4D97-AF65-F5344CB8AC3E}">
        <p14:creationId xmlns:p14="http://schemas.microsoft.com/office/powerpoint/2010/main" val="100468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66604" y="2852936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Рисунок </a:t>
            </a:r>
            <a:r>
              <a:rPr lang="en-US" sz="2000" dirty="0">
                <a:cs typeface="Times New Roman" panose="02020603050405020304" pitchFamily="18" charset="0"/>
              </a:rPr>
              <a:t>6</a:t>
            </a:r>
            <a:r>
              <a:rPr lang="ru-RU" sz="2000" dirty="0">
                <a:cs typeface="Times New Roman" panose="02020603050405020304" pitchFamily="18" charset="0"/>
              </a:rPr>
              <a:t>. Изменения фазы ОНЧ сигнала передатчика Новосибирск (14,881 кГц) при регистрации в </a:t>
            </a:r>
            <a:r>
              <a:rPr lang="ru-RU" sz="2000" dirty="0" err="1">
                <a:cs typeface="Times New Roman" panose="02020603050405020304" pitchFamily="18" charset="0"/>
              </a:rPr>
              <a:t>Мохсоголлохе</a:t>
            </a:r>
            <a:r>
              <a:rPr lang="ru-RU" sz="2000" dirty="0">
                <a:cs typeface="Times New Roman" panose="02020603050405020304" pitchFamily="18" charset="0"/>
              </a:rPr>
              <a:t> с 6 по 14 октября 2021 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16633"/>
            <a:ext cx="7743212" cy="45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033185"/>
            <a:ext cx="12000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cs typeface="Times New Roman" panose="02020603050405020304" pitchFamily="18" charset="0"/>
              </a:rPr>
              <a:t>Учитывая эти фазовые сдвиги, я усреднила полученные мной суточные изменения фазы зарегистрированного сигнала с 6 по 14 октября 2021 г. и получила средний суточный ход фазы.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28" y="5066021"/>
            <a:ext cx="1188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Видно, что каждые сутки после 21:00 UT регистрируется опережение фазы, примерно на 103°. Эти фазовые сдвиги должны обнуляться в начале каждых суток [7.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http://www.vlf.it/alphatrond/alpha.htm</a:t>
            </a:r>
            <a:r>
              <a:rPr lang="ru-RU" sz="2000" dirty="0">
                <a:cs typeface="Times New Roman" panose="02020603050405020304" pitchFamily="18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16266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6961290" cy="68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48128" y="260648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Рисунок </a:t>
            </a:r>
            <a:r>
              <a:rPr lang="en-US" dirty="0">
                <a:cs typeface="Times New Roman" panose="02020603050405020304" pitchFamily="18" charset="0"/>
              </a:rPr>
              <a:t>7</a:t>
            </a:r>
            <a:r>
              <a:rPr lang="ru-RU" dirty="0">
                <a:cs typeface="Times New Roman" panose="02020603050405020304" pitchFamily="18" charset="0"/>
              </a:rPr>
              <a:t>. </a:t>
            </a:r>
            <a:r>
              <a:rPr lang="ru-RU" dirty="0" err="1">
                <a:cs typeface="Times New Roman" panose="02020603050405020304" pitchFamily="18" charset="0"/>
              </a:rPr>
              <a:t>Cуточные</a:t>
            </a:r>
            <a:r>
              <a:rPr lang="ru-RU" dirty="0">
                <a:cs typeface="Times New Roman" panose="02020603050405020304" pitchFamily="18" charset="0"/>
              </a:rPr>
              <a:t> изменения фазы радиосигнала Новосибирск (14,881 кГц); индексы </a:t>
            </a:r>
            <a:r>
              <a:rPr lang="ru-RU" dirty="0" err="1">
                <a:cs typeface="Times New Roman" panose="02020603050405020304" pitchFamily="18" charset="0"/>
              </a:rPr>
              <a:t>Kp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Dst</a:t>
            </a:r>
            <a:r>
              <a:rPr lang="ru-RU" dirty="0">
                <a:cs typeface="Times New Roman" panose="02020603050405020304" pitchFamily="18" charset="0"/>
              </a:rPr>
              <a:t> с 6 по 14 октября 2021 г. Интервал времени геомагнитного возмущения обозначен зеленым квадратом.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36160" y="4720359"/>
            <a:ext cx="3563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Данные по индексу </a:t>
            </a:r>
            <a:r>
              <a:rPr lang="ru-RU" sz="1600" dirty="0" err="1">
                <a:cs typeface="Times New Roman" panose="02020603050405020304" pitchFamily="18" charset="0"/>
              </a:rPr>
              <a:t>Kp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endParaRPr lang="en-US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[8</a:t>
            </a:r>
            <a:r>
              <a:rPr lang="en-US" sz="1600" dirty="0">
                <a:cs typeface="Times New Roman" panose="02020603050405020304" pitchFamily="18" charset="0"/>
              </a:rPr>
              <a:t>.  </a:t>
            </a:r>
            <a:r>
              <a:rPr lang="en-US" sz="1600" dirty="0">
                <a:cs typeface="Times New Roman" panose="02020603050405020304" pitchFamily="18" charset="0"/>
                <a:hlinkClick r:id="rId3"/>
              </a:rPr>
              <a:t>https://kp.gfz-potsdam.de/en/data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];</a:t>
            </a:r>
            <a:endParaRPr lang="en-US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данные по индексу </a:t>
            </a:r>
            <a:r>
              <a:rPr lang="ru-RU" sz="1600" dirty="0" err="1">
                <a:cs typeface="Times New Roman" panose="02020603050405020304" pitchFamily="18" charset="0"/>
              </a:rPr>
              <a:t>Dst</a:t>
            </a:r>
            <a:r>
              <a:rPr lang="ru-RU" sz="1600" dirty="0">
                <a:cs typeface="Times New Roman" panose="02020603050405020304" pitchFamily="18" charset="0"/>
              </a:rPr>
              <a:t> </a:t>
            </a:r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[</a:t>
            </a:r>
            <a:r>
              <a:rPr lang="ru-RU" sz="1600" dirty="0">
                <a:cs typeface="Times New Roman" panose="02020603050405020304" pitchFamily="18" charset="0"/>
              </a:rPr>
              <a:t>9</a:t>
            </a:r>
            <a:r>
              <a:rPr lang="en-US" sz="1600" dirty="0">
                <a:cs typeface="Times New Roman" panose="02020603050405020304" pitchFamily="18" charset="0"/>
              </a:rPr>
              <a:t>. </a:t>
            </a:r>
            <a:r>
              <a:rPr lang="en-US" sz="1600" dirty="0">
                <a:cs typeface="Times New Roman" panose="02020603050405020304" pitchFamily="18" charset="0"/>
                <a:hlinkClick r:id="rId4"/>
              </a:rPr>
              <a:t>https://wdc.kugi.kyoto-u.ac.jp/dst_provisional/202110/index.html</a:t>
            </a:r>
            <a:r>
              <a:rPr lang="en-US" sz="1600" dirty="0">
                <a:cs typeface="Times New Roman" panose="02020603050405020304" pitchFamily="18" charset="0"/>
              </a:rPr>
              <a:t> ]</a:t>
            </a:r>
            <a:r>
              <a:rPr lang="ru-RU" sz="1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78200" y="1985601"/>
            <a:ext cx="4794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При возмущениях магнитосферы регистрировалось уменьшение фазовой задержки 12 октября с 12:15 до 21:00 UT, что соответствует ночным условиям распространения ОНЧ сигнала на радиотрассе Новосибирск – </a:t>
            </a:r>
            <a:r>
              <a:rPr lang="ru-RU" dirty="0" err="1">
                <a:cs typeface="Times New Roman" panose="02020603050405020304" pitchFamily="18" charset="0"/>
              </a:rPr>
              <a:t>Мохсоголлох</a:t>
            </a:r>
            <a:r>
              <a:rPr lang="ru-RU" dirty="0">
                <a:cs typeface="Times New Roman" panose="02020603050405020304" pitchFamily="18" charset="0"/>
              </a:rPr>
              <a:t>. Фазовая задержка уменьшалась до 270° в 14:15 UT. В дневные часы изменения фазы радиосигнала мной не были зарегистрированы.</a:t>
            </a:r>
          </a:p>
        </p:txBody>
      </p:sp>
    </p:spTree>
    <p:extLst>
      <p:ext uri="{BB962C8B-B14F-4D97-AF65-F5344CB8AC3E}">
        <p14:creationId xmlns:p14="http://schemas.microsoft.com/office/powerpoint/2010/main" val="59201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224" y="29194"/>
            <a:ext cx="1207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Похожая реакция на геомагнитные возмущения регистрировалась на нашей школьной установке ранее в ноябре 2015 г при приеме радиосигналов передатчиков Хабаровск и Новосибирск [</a:t>
            </a:r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10. Козлов А.С., Леоненко А.А</a:t>
            </a:r>
            <a:r>
              <a:rPr lang="ru-RU" dirty="0">
                <a:cs typeface="Times New Roman" panose="02020603050405020304" pitchFamily="18" charset="0"/>
              </a:rPr>
              <a:t>.].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cs typeface="Times New Roman" panose="02020603050405020304" pitchFamily="18" charset="0"/>
              </a:rPr>
              <a:t>Понижение фазовой задержки принимаемого ОНЧ радиосигнала указывает на понижение высоты отражения от ионосферы, появление дополнительного источника ионизации. В период геомагнитных возмущений дополнительным источником ионизации ночной нижней ионосферы на средних широтах могут быть высыпания заряженных частиц из радиационных поясов Земли. На средних широтах в дневное время на фоне рентгеновского и ультрафиолетового излучений от Солнца (более мощного источника ионизации), эффекты высыпаний электронов и протонов мало заметны.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7728" y="2394489"/>
            <a:ext cx="4055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ПОЛУЧЕНЫ РЕЗУЛЬТАТЫ: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752" y="2806392"/>
            <a:ext cx="1188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1. В п. </a:t>
            </a:r>
            <a:r>
              <a:rPr lang="ru-RU" dirty="0" err="1">
                <a:cs typeface="Times New Roman" panose="02020603050405020304" pitchFamily="18" charset="0"/>
              </a:rPr>
              <a:t>Мохсоголлох</a:t>
            </a:r>
            <a:r>
              <a:rPr lang="ru-RU" dirty="0">
                <a:cs typeface="Times New Roman" panose="02020603050405020304" pitchFamily="18" charset="0"/>
              </a:rPr>
              <a:t> проведена непрерывная регистрация ОНЧ радиосигнала передатчика Новосибирск (РСДН-20) на частоте 14,881 кГц.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432" y="3413421"/>
            <a:ext cx="11915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2. Определено опережение фазы радиосигнала РСДН-20 на частоте 14,881 кГц, регистрируемое каждые сутки после 21:00 UT. Необходимая поправка фазового сдвига ≈ 102,857°.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224" y="4055160"/>
            <a:ext cx="1188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3. Выделен устойчивый суточный ход фазы радиосигнала от 242° (0 – 9 UT день на трассе Новосибирск – </a:t>
            </a:r>
            <a:r>
              <a:rPr lang="ru-RU" dirty="0" err="1">
                <a:cs typeface="Times New Roman" panose="02020603050405020304" pitchFamily="18" charset="0"/>
              </a:rPr>
              <a:t>Мохсоголлох</a:t>
            </a:r>
            <a:r>
              <a:rPr lang="ru-RU" dirty="0">
                <a:cs typeface="Times New Roman" panose="02020603050405020304" pitchFamily="18" charset="0"/>
              </a:rPr>
              <a:t>) до 350° (12 – 21 UT ночь на радиотрассе).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072" y="4710651"/>
            <a:ext cx="11881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4. По данным индексов </a:t>
            </a:r>
            <a:r>
              <a:rPr lang="ru-RU" dirty="0" err="1">
                <a:cs typeface="Times New Roman" panose="02020603050405020304" pitchFamily="18" charset="0"/>
              </a:rPr>
              <a:t>Kp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Dst</a:t>
            </a:r>
            <a:r>
              <a:rPr lang="ru-RU" dirty="0">
                <a:cs typeface="Times New Roman" panose="02020603050405020304" pitchFamily="18" charset="0"/>
              </a:rPr>
              <a:t> возмущения магнитосферы начались 11 октября 18:00 UT, а к 13 октября 6:00 UT геомагнитная обстановка стабилизировалась. 12 октября с 6:00 до 9:00 </a:t>
            </a:r>
            <a:r>
              <a:rPr lang="ru-RU" dirty="0" err="1">
                <a:cs typeface="Times New Roman" panose="02020603050405020304" pitchFamily="18" charset="0"/>
              </a:rPr>
              <a:t>Кp</a:t>
            </a:r>
            <a:r>
              <a:rPr lang="ru-RU" dirty="0">
                <a:cs typeface="Times New Roman" panose="02020603050405020304" pitchFamily="18" charset="0"/>
              </a:rPr>
              <a:t> индекс достиг максимального значения 6+, а в 15 UT индекс </a:t>
            </a:r>
            <a:r>
              <a:rPr lang="ru-RU" dirty="0" err="1">
                <a:cs typeface="Times New Roman" panose="02020603050405020304" pitchFamily="18" charset="0"/>
              </a:rPr>
              <a:t>Dst</a:t>
            </a:r>
            <a:r>
              <a:rPr lang="ru-RU" dirty="0">
                <a:cs typeface="Times New Roman" panose="02020603050405020304" pitchFamily="18" charset="0"/>
              </a:rPr>
              <a:t> достиг минимального значения - 65 </a:t>
            </a:r>
            <a:r>
              <a:rPr lang="ru-RU" dirty="0" err="1">
                <a:cs typeface="Times New Roman" panose="02020603050405020304" pitchFamily="18" charset="0"/>
              </a:rPr>
              <a:t>нТл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224" y="5604529"/>
            <a:ext cx="11915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5. При возмущениях магнитосферы регистрировалось уменьшение фазовой задержки 12 октября с 12:15 до 21:00 UT, время соответствует ночным условиям распространения ОНЧ сигнала на радиотрассе Новосибирск – </a:t>
            </a:r>
            <a:r>
              <a:rPr lang="ru-RU" dirty="0" err="1">
                <a:cs typeface="Times New Roman" panose="02020603050405020304" pitchFamily="18" charset="0"/>
              </a:rPr>
              <a:t>Мохсоголлох</a:t>
            </a:r>
            <a:r>
              <a:rPr lang="ru-RU" dirty="0">
                <a:cs typeface="Times New Roman" panose="02020603050405020304" pitchFamily="18" charset="0"/>
              </a:rPr>
              <a:t>. Фазовая задержка уменьшалась с 350° до 270° в 14:15 UT. </a:t>
            </a:r>
          </a:p>
        </p:txBody>
      </p:sp>
    </p:spTree>
    <p:extLst>
      <p:ext uri="{BB962C8B-B14F-4D97-AF65-F5344CB8AC3E}">
        <p14:creationId xmlns:p14="http://schemas.microsoft.com/office/powerpoint/2010/main" val="345426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1865" y="116623"/>
            <a:ext cx="2343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+mj-lt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904" y="689025"/>
            <a:ext cx="11907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Исследован режим работы навигационной системы «Альфа» (РСДН-20). Определено, что каждые сутки после 21:00 UT происходит опережение фазы радиосигнала. Так для частоты 14,881 кГц необходимо учитывать поправку фазового сдвига ≈ 102,857°.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904" y="1926046"/>
            <a:ext cx="1183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Учитывая поправку ежедневного фазового сдвига, для дней без возмущений получены устойчивые суточные изменения фазы радиосигнала передатчика Новосибирск.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424" y="2855290"/>
            <a:ext cx="1144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возмущениях магнитосферы регистрировалось уменьшение фазовой задержки 12 октября с 12:15 до 21:00 UT,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условия распространения ОНЧ сигнала на радиотрассе Новосибирск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Мохсоголлох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Фазовая задержка уменьшалась с 350° до 270° в 14:15 UT.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720" y="5753476"/>
            <a:ext cx="1196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мной результаты могут быть полезны для уменьшения ошибок в дальней радионавигации и связи.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208" y="3992782"/>
            <a:ext cx="1183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возмущениях магнитосферы в дневные часы  изменения фазы радиосигнала мной не были зарегистрированы.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208" y="4873129"/>
            <a:ext cx="1144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Регистрация изменений фазы ОНЧ радиосигналов от дальних передатчиков является полезным методом </a:t>
            </a:r>
            <a:r>
              <a:rPr lang="ru-RU" sz="2000" dirty="0"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наземного слежения за состоянием ионосферы и магнитосферы Земли.</a:t>
            </a:r>
          </a:p>
        </p:txBody>
      </p:sp>
    </p:spTree>
    <p:extLst>
      <p:ext uri="{BB962C8B-B14F-4D97-AF65-F5344CB8AC3E}">
        <p14:creationId xmlns:p14="http://schemas.microsoft.com/office/powerpoint/2010/main" val="285446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00284"/>
            <a:ext cx="1095900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Магнитные бури // Юность Севера, 2017-02-24. С. 14.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Данилов Α.Д. Популярная аэрономия. Изд. 2-е, доп. и </a:t>
            </a:r>
            <a:r>
              <a:rPr lang="ru-RU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Л. </a:t>
            </a:r>
            <a:r>
              <a:rPr lang="ru-RU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Гидрометео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издат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1989. 230 с.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Лаборатория рентгеновской астрономии Солнца. 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https://tesis.xras.ru/info/20210923.html</a:t>
            </a:r>
            <a:endParaRPr lang="en-US" sz="1600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Петрукович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А.А., Зеленый Л.М. В объятиях Солнца // Наука и жизнь. 2001. № 7.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web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archive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web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/20080626053353/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rirt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onas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ist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Черникова В.В. ВЛИЯНИЕ СОЛНЕЧНОГО ЗАТМЕНИЯ 10.06.2021 Г. НА СИГНАЛЫ ДАЛЬНЕЙ РАДИОНАВИГАЦИИ // Электронный сборник лучших инновационных и бизнес-проектов Всероссийского конкурса-выставки «Молодёжь. Наука. Бизнес». М. 2022. С. 226-227. 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http://www.step-into-the-future.ru/business-projects/download/ElectSborn2022.pdf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vlf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it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alphatrond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alpha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6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htm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https://products.aspose.app/cells/ru/conversion/json-to-txt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https://wdc.kugi.kyoto-u.ac.jp/dst_provisional/202110/index.html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Козлов А.С., Леоненко А.А. Мониторинг околоземного пространства с помощью радиоволн // Вестник Малой академии наук РС(Я). 2016. Т. 2. №2. С. 71-75.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514751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313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53" y="1976078"/>
            <a:ext cx="3668270" cy="1567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90" y="148446"/>
            <a:ext cx="2685766" cy="1566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73588" y="3512249"/>
            <a:ext cx="4751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Радиоволны диапазона очень низких частот (ОНЧ: 3 – 30 кГц) распространяются на большие расстояния благодаря отражению от нижней ионосферы: днем от области D (высоты 65 – 90 км), а ночью от области E (высоты 90 – 120 км) [2. </a:t>
            </a:r>
            <a:r>
              <a:rPr lang="ru-RU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Данилов А.Д</a:t>
            </a:r>
            <a:r>
              <a:rPr lang="ru-RU" sz="1600" dirty="0">
                <a:cs typeface="Times New Roman" panose="02020603050405020304" pitchFamily="18" charset="0"/>
              </a:rPr>
              <a:t>.].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814" y="115524"/>
            <a:ext cx="3542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Солнечная активность может возмущать ионосферу и магнитосферу Земли, влиять на радионавигацию и связь, способствовать выходу из строя ЛЭП, газо- и нефтепроводы, наводя в них большие токи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73586" y="4813721"/>
            <a:ext cx="5399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anose="02020603050405020304" pitchFamily="18" charset="0"/>
              </a:rPr>
              <a:t>Принимая радиоволны от удаленных источников ОНЧ излучения, возможен мониторинг верхней атмосферы и околоземного пространства. Природные источниками ОНЧ – грозы.</a:t>
            </a:r>
          </a:p>
          <a:p>
            <a:pPr algn="just"/>
            <a:r>
              <a:rPr lang="ru-RU" b="1" dirty="0">
                <a:cs typeface="Times New Roman" panose="02020603050405020304" pitchFamily="18" charset="0"/>
              </a:rPr>
              <a:t>Созданные человеком ОНЧ источники: радиопередатчики дальней навигации.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432" y="2229571"/>
            <a:ext cx="544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мониторинг с помощью спутников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51554" y="145559"/>
            <a:ext cx="4751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Проводится мониторинг и наземными приборами (магнитометры, ионозонды, приемники сигналов глобальных навигационных спутниковых систем). </a:t>
            </a:r>
            <a:r>
              <a:rPr lang="ru-RU" sz="1600" b="1" dirty="0">
                <a:cs typeface="Times New Roman" panose="02020603050405020304" pitchFamily="18" charset="0"/>
              </a:rPr>
              <a:t>На труднодоступных территориях не всегда эти методы способны охватывать большие площади, работать с большим разрешением по времени.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68" y="5617687"/>
            <a:ext cx="631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Солнечная вспышка класса M2.7 произошла 23 сентября 2021 г и не была зафиксирована в данных спутника GOES-16. От Солнца спутник был заслонен Землей. Перекрытия происходят 2 раза в год на протяжении месяца и приводят к потере 1 часа информации за сутки.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5400" y="5325780"/>
            <a:ext cx="5492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155CC"/>
                </a:solidFill>
                <a:latin typeface="Arial"/>
              </a:rPr>
              <a:t> [3. </a:t>
            </a:r>
            <a:r>
              <a:rPr lang="en-US" sz="1600" dirty="0">
                <a:solidFill>
                  <a:srgbClr val="1155CC"/>
                </a:solidFill>
                <a:latin typeface="Arial"/>
                <a:hlinkClick r:id="rId4"/>
              </a:rPr>
              <a:t>https://xras.ru/sun_flares.html?m=9&amp;d=23&amp;y=2021</a:t>
            </a:r>
            <a:r>
              <a:rPr lang="en-US" sz="1600" dirty="0">
                <a:solidFill>
                  <a:srgbClr val="1155CC"/>
                </a:solidFill>
                <a:latin typeface="Arial"/>
              </a:rPr>
              <a:t> </a:t>
            </a:r>
            <a:r>
              <a:rPr lang="en-US" sz="1200" dirty="0">
                <a:solidFill>
                  <a:srgbClr val="1155CC"/>
                </a:solidFill>
                <a:latin typeface="Arial"/>
              </a:rPr>
              <a:t>]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1823683"/>
            <a:ext cx="4651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бури // Юность Севера, 2017-02-24. С. 14.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20" y="2569993"/>
            <a:ext cx="4402421" cy="27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91944" y="125993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8882" y="3290628"/>
            <a:ext cx="9150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360289"/>
            <a:ext cx="109452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 </a:t>
            </a:r>
            <a:r>
              <a:rPr lang="ru-RU" sz="2800" b="1" dirty="0"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Определить</a:t>
            </a:r>
            <a:r>
              <a:rPr lang="ru-RU" sz="2800" b="1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влияние геомагнитных возмущений на изменения фазы ОНЧ радиосигналов дальней навигации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Для диагностики возмущений магнитосферы Земли мной </a:t>
            </a:r>
            <a:r>
              <a:rPr lang="ru-RU" sz="2400" b="1" dirty="0">
                <a:cs typeface="Times New Roman" panose="02020603050405020304" pitchFamily="18" charset="0"/>
              </a:rPr>
              <a:t>выбран метод регистрации изменений фазы сигналов ОНЧ радиостанций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 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800" b="1" dirty="0">
                <a:cs typeface="Times New Roman" panose="02020603050405020304" pitchFamily="18" charset="0"/>
              </a:rPr>
              <a:t>Задачи: </a:t>
            </a:r>
            <a:endParaRPr lang="en-US" sz="2800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ознакомиться с режимом и принципами работы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радионавигационной системы «Альфа» (РСДН-20);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провести непрерывную регистрацию ОНЧ радиосигналов;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выделить эффекты геомагнитных возмущений в изменениях фазы радиосигналов системы «Альфа» (РСДН-20);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сделать выводы.</a:t>
            </a:r>
          </a:p>
        </p:txBody>
      </p:sp>
    </p:spTree>
    <p:extLst>
      <p:ext uri="{BB962C8B-B14F-4D97-AF65-F5344CB8AC3E}">
        <p14:creationId xmlns:p14="http://schemas.microsoft.com/office/powerpoint/2010/main" val="14721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25560"/>
            <a:ext cx="10729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Геомагнитная активность - короткие изменения внешнего магнитного поля, обусловленные солнечной активностью. Авроральная активность (полярные сияния), увеличение радиационного уровня во внутренней магнитосфере и быстрые изменения в земном магнитном поле вызываются увеличением энергии, поступающей с солнечным ветром. Бури и </a:t>
            </a:r>
            <a:r>
              <a:rPr lang="ru-RU" dirty="0" err="1">
                <a:cs typeface="Times New Roman" panose="02020603050405020304" pitchFamily="18" charset="0"/>
              </a:rPr>
              <a:t>суббури</a:t>
            </a:r>
            <a:r>
              <a:rPr lang="ru-RU" dirty="0">
                <a:cs typeface="Times New Roman" panose="02020603050405020304" pitchFamily="18" charset="0"/>
              </a:rPr>
              <a:t> запускаются условиями в солнечном ветре и направлением межпланетного магнитного поля (ММП).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599738"/>
            <a:ext cx="5766149" cy="28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1302" y="2775913"/>
            <a:ext cx="313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Рисунок 1. Солнечный ветер и магнитосфера Земли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4562202"/>
            <a:ext cx="110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anose="02020603050405020304" pitchFamily="18" charset="0"/>
              </a:rPr>
              <a:t>Закон электромагнитной индукции указывает на возможное появление возмущений в ионосфере. Ионосферные токи индуцируются от движения заряженных частиц в магнитосфере Земли. </a:t>
            </a:r>
            <a:r>
              <a:rPr lang="ru-RU" dirty="0" err="1">
                <a:cs typeface="Times New Roman" panose="02020603050405020304" pitchFamily="18" charset="0"/>
              </a:rPr>
              <a:t>Суббури</a:t>
            </a:r>
            <a:r>
              <a:rPr lang="ru-RU" dirty="0">
                <a:cs typeface="Times New Roman" panose="02020603050405020304" pitchFamily="18" charset="0"/>
              </a:rPr>
              <a:t> возникают в хвосте магнитосферы на ночной стороне и проявляются в авроральных овалах </a:t>
            </a:r>
            <a:r>
              <a:rPr lang="en-US" dirty="0">
                <a:cs typeface="Times New Roman" panose="02020603050405020304" pitchFamily="18" charset="0"/>
              </a:rPr>
              <a:t>[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cs typeface="Times New Roman" panose="02020603050405020304" pitchFamily="18" charset="0"/>
              </a:rPr>
              <a:t>Петрукович</a:t>
            </a:r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 А.А., Зеленый Л.М.</a:t>
            </a:r>
            <a:r>
              <a:rPr lang="en-US" dirty="0">
                <a:cs typeface="Times New Roman" panose="02020603050405020304" pitchFamily="18" charset="0"/>
              </a:rPr>
              <a:t>]</a:t>
            </a:r>
            <a:r>
              <a:rPr lang="ru-RU" dirty="0">
                <a:cs typeface="Times New Roman" panose="02020603050405020304" pitchFamily="18" charset="0"/>
              </a:rPr>
              <a:t>. Изменения в плотности солнечного ветра и увеличение его скорости возникают при выбросах плазмы из короны Солнца . Корональные выбросы массы часто происходят вместе с рентгеновскими вспышками на Солнце. Рентгеновское излучение от Солнца доходит к Земле за 8 минут, а потоки солнечной плазмы – за 20 – 30 часов.</a:t>
            </a:r>
          </a:p>
        </p:txBody>
      </p:sp>
    </p:spTree>
    <p:extLst>
      <p:ext uri="{BB962C8B-B14F-4D97-AF65-F5344CB8AC3E}">
        <p14:creationId xmlns:p14="http://schemas.microsoft.com/office/powerpoint/2010/main" val="119284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260649"/>
            <a:ext cx="10513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Индексы геомагнитной активности предназначены для описания вариаций магнитного поля Земли. Каждый из индексов характеризует только часть сложной картины солнечной и геомагнитной активности.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484785"/>
            <a:ext cx="10441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cs typeface="Times New Roman" panose="02020603050405020304" pitchFamily="18" charset="0"/>
              </a:rPr>
              <a:t>К индекс </a:t>
            </a:r>
            <a:r>
              <a:rPr lang="ru-RU" dirty="0">
                <a:cs typeface="Times New Roman" panose="02020603050405020304" pitchFamily="18" charset="0"/>
              </a:rPr>
              <a:t>– </a:t>
            </a:r>
            <a:r>
              <a:rPr lang="ru-RU" dirty="0" err="1">
                <a:cs typeface="Times New Roman" panose="02020603050405020304" pitchFamily="18" charset="0"/>
              </a:rPr>
              <a:t>квазилогарифмический</a:t>
            </a:r>
            <a:r>
              <a:rPr lang="ru-RU" dirty="0">
                <a:cs typeface="Times New Roman" panose="02020603050405020304" pitchFamily="18" charset="0"/>
              </a:rPr>
              <a:t> трехчасовой индекс, характеризующий изменение геомагнитной активности на обсерватории в трехчасовых интервалах времени: с 00 ч всемирного времени (UT), выражается в баллах: от 0 (спокойное магнитное поле) до 9.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2924944"/>
            <a:ext cx="1051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>
                <a:cs typeface="Times New Roman" panose="02020603050405020304" pitchFamily="18" charset="0"/>
              </a:rPr>
              <a:t>Kp</a:t>
            </a:r>
            <a:r>
              <a:rPr lang="ru-RU" u="sng" dirty="0">
                <a:cs typeface="Times New Roman" panose="02020603050405020304" pitchFamily="18" charset="0"/>
              </a:rPr>
              <a:t> индекс </a:t>
            </a:r>
            <a:r>
              <a:rPr lang="ru-RU" dirty="0">
                <a:cs typeface="Times New Roman" panose="02020603050405020304" pitchFamily="18" charset="0"/>
              </a:rPr>
              <a:t>– планетарный индекс, характеризующий глобальную возмущенность магнитного поля Земли в трехчасовом интервале времени. Индекс </a:t>
            </a:r>
            <a:r>
              <a:rPr lang="ru-RU" dirty="0" err="1">
                <a:cs typeface="Times New Roman" panose="02020603050405020304" pitchFamily="18" charset="0"/>
              </a:rPr>
              <a:t>Kp</a:t>
            </a:r>
            <a:r>
              <a:rPr lang="ru-RU" dirty="0">
                <a:cs typeface="Times New Roman" panose="02020603050405020304" pitchFamily="18" charset="0"/>
              </a:rPr>
              <a:t> определяется как среднее значение уровней возмущения двух горизонтальных компонент геомагнитного поля на 13 магнитных обсерваториях, расположенных между 48 и 63 градусами северной и южной геомагнитных широт.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4725144"/>
            <a:ext cx="1051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>
                <a:cs typeface="Times New Roman" panose="02020603050405020304" pitchFamily="18" charset="0"/>
              </a:rPr>
              <a:t>Dst</a:t>
            </a:r>
            <a:r>
              <a:rPr lang="ru-RU" u="sng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–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индекс геомагнитной активности в низких широтах (около экватора) Мера изменения поля из-за кольцевых токов, возникающих в магнитосфере во время магнитных бурь (</a:t>
            </a:r>
            <a:r>
              <a:rPr lang="ru-RU" dirty="0" err="1">
                <a:cs typeface="Times New Roman" panose="02020603050405020304" pitchFamily="18" charset="0"/>
              </a:rPr>
              <a:t>Disturbance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storm-time</a:t>
            </a:r>
            <a:r>
              <a:rPr lang="ru-RU" dirty="0">
                <a:cs typeface="Times New Roman" panose="02020603050405020304" pitchFamily="18" charset="0"/>
              </a:rPr>
              <a:t>). На земной поверхности влияние кольцевых токов сказывается в уменьшении горизонтальной составляющей магнитного поля с максимальным уменьшением в низких широтах. </a:t>
            </a:r>
          </a:p>
        </p:txBody>
      </p:sp>
    </p:spTree>
    <p:extLst>
      <p:ext uri="{BB962C8B-B14F-4D97-AF65-F5344CB8AC3E}">
        <p14:creationId xmlns:p14="http://schemas.microsoft.com/office/powerpoint/2010/main" val="9394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21566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Фазовая радионавигационная система «Альфа», еще известная как Радиотехническая система дальней навигации (РСДН-20) – российская система радионавигации, предназначенная для определения координат самолётов, кораблей и подводных лодок (даже в подводном положении).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5512" y="21566"/>
            <a:ext cx="5221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Система «Альфа» работает в радиодиапазоне очень низких частот (ОНЧ: 3 – 30 кГц). Состоит из четырёх передатчиков, которые расположены в районе Мурманска, Новосибирска, Краснодара, Комсомольска-на-Амуре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[</a:t>
            </a:r>
            <a:r>
              <a:rPr lang="ru-RU" sz="1600" dirty="0">
                <a:cs typeface="Times New Roman" panose="02020603050405020304" pitchFamily="18" charset="0"/>
              </a:rPr>
              <a:t>5. </a:t>
            </a:r>
            <a:r>
              <a:rPr lang="en-US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https://web.archive.org/web/20080626053353/http://www.rirt.ru/onas/ist.htm</a:t>
            </a:r>
            <a:r>
              <a:rPr lang="en-US" sz="1600" dirty="0">
                <a:cs typeface="Times New Roman" panose="02020603050405020304" pitchFamily="18" charset="0"/>
              </a:rPr>
              <a:t>]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54" y="2099058"/>
            <a:ext cx="7592600" cy="313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3672" y="5344894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Рисунок </a:t>
            </a:r>
            <a:r>
              <a:rPr lang="en-US" dirty="0">
                <a:cs typeface="Times New Roman" panose="02020603050405020304" pitchFamily="18" charset="0"/>
              </a:rPr>
              <a:t>2</a:t>
            </a:r>
            <a:r>
              <a:rPr lang="ru-RU" dirty="0">
                <a:cs typeface="Times New Roman" panose="02020603050405020304" pitchFamily="18" charset="0"/>
              </a:rPr>
              <a:t>. Частотно - временная диаграмма работы передатчиков системы «Альфа»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408" y="6033185"/>
            <a:ext cx="1044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Радиоволны на этих частотах отражаются от самых нижних слоев ионосферы, поэтому меньше подвержены затуханию в ионосфере.</a:t>
            </a:r>
          </a:p>
        </p:txBody>
      </p:sp>
    </p:spTree>
    <p:extLst>
      <p:ext uri="{BB962C8B-B14F-4D97-AF65-F5344CB8AC3E}">
        <p14:creationId xmlns:p14="http://schemas.microsoft.com/office/powerpoint/2010/main" val="129759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476672"/>
            <a:ext cx="10441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Приемник измеряет разность фаз сигналов от навигационных передатчиков «Альфа» и строит семейство гипербол. Объект в сетке гипербол может определить свое положение. Фаза волны зависит от высоты отражающих слоев ионосферы, сезонные и суточные вариации могут быть скомпенсированы ведь они являются регулярными и предсказуемыми.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7408" y="2007462"/>
            <a:ext cx="1044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Фаза колебания – величина, которая определяет положение колебательной системы в любой момент времени. Фаза измеряется в долях периода, в градусах или в радианах.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2930793"/>
            <a:ext cx="1036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Если колебания происходят по закону синуса или косинуса, то фаза колебаний является аргументом этих гармонических функций. Например, для косинуса: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9416" y="3541741"/>
            <a:ext cx="105851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ω – циклическая частота колебаний, t – время,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фаза в начальный момент времени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337140"/>
            <a:ext cx="3986435" cy="229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35960" y="49801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Рисунок </a:t>
            </a:r>
            <a:r>
              <a:rPr lang="en-US" dirty="0">
                <a:cs typeface="Times New Roman" panose="02020603050405020304" pitchFamily="18" charset="0"/>
              </a:rPr>
              <a:t>3</a:t>
            </a:r>
            <a:r>
              <a:rPr lang="ru-RU" dirty="0">
                <a:cs typeface="Times New Roman" panose="02020603050405020304" pitchFamily="18" charset="0"/>
              </a:rPr>
              <a:t>. Два колебания задержаны один относительно другого. Задержка во времени эквивалентна разности фаз</a:t>
            </a:r>
          </a:p>
        </p:txBody>
      </p:sp>
    </p:spTree>
    <p:extLst>
      <p:ext uri="{BB962C8B-B14F-4D97-AF65-F5344CB8AC3E}">
        <p14:creationId xmlns:p14="http://schemas.microsoft.com/office/powerpoint/2010/main" val="324735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74695"/>
            <a:ext cx="6624736" cy="48277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5400" y="5044717"/>
            <a:ext cx="5951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Блок-схема регистратора ОНЧ сигналов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336" y="5517232"/>
            <a:ext cx="12072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Регистрировать можно одновременно в разных местах, регистратор можно размножить. </a:t>
            </a:r>
            <a:r>
              <a:rPr lang="ru-RU" sz="2000" b="1" dirty="0">
                <a:cs typeface="Times New Roman" panose="02020603050405020304" pitchFamily="18" charset="0"/>
              </a:rPr>
              <a:t>Преимущество  – стандартные блоки </a:t>
            </a:r>
            <a:r>
              <a:rPr lang="ru-RU" sz="2000" dirty="0">
                <a:cs typeface="Times New Roman" panose="02020603050405020304" pitchFamily="18" charset="0"/>
              </a:rPr>
              <a:t>(компьютер, АЦП, GPS – часы), а антенну, усилитель и делитель частоты легко повторить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6.Черникова В.В.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0690" y="174695"/>
            <a:ext cx="44919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Сигналы ОНЧ радиостанций принимаются штыревой антенной на крыше СОШ п. </a:t>
            </a:r>
            <a:r>
              <a:rPr lang="ru-RU" dirty="0" err="1">
                <a:cs typeface="Times New Roman" panose="02020603050405020304" pitchFamily="18" charset="0"/>
              </a:rPr>
              <a:t>Мохсоголлох</a:t>
            </a:r>
            <a:r>
              <a:rPr lang="ru-RU" dirty="0">
                <a:cs typeface="Times New Roman" panose="02020603050405020304" pitchFamily="18" charset="0"/>
              </a:rPr>
              <a:t>. Под антенной размещен предусилитель (в 65 раз). В лабораторию школы сигнал поступает по проводу на вход аналого-цифрового преобразователя. Школе программа регистрации была предоставлена ИКФИА СО РАН. GPS-часы подключены к компьютеру, стабильные секундные импульсы PPS запускают АЦП. Антенна GPS - на крыше школы. GPS – часы позволяют синхронизовать по времени работу регистратора как с подобными приемниками, расположенными на большом удалении друг от друга, так и с радиопередатчиками.</a:t>
            </a:r>
          </a:p>
        </p:txBody>
      </p:sp>
    </p:spTree>
    <p:extLst>
      <p:ext uri="{BB962C8B-B14F-4D97-AF65-F5344CB8AC3E}">
        <p14:creationId xmlns:p14="http://schemas.microsoft.com/office/powerpoint/2010/main" val="369167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66064"/>
            <a:ext cx="108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Для исследования влияния эффектов геомагнитных возмущений на распространение ОНЧ радиоволн я выбрала передатчик у города Новосибирск. Передатчик входит в состав Радиотехнической системы дальней навигации «Альфа». Мной была выбрана частота 14,881 кГц (более точно период радиосигнала равен 67,2 </a:t>
            </a:r>
            <a:r>
              <a:rPr lang="ru-RU" dirty="0" err="1">
                <a:cs typeface="Times New Roman" panose="02020603050405020304" pitchFamily="18" charset="0"/>
              </a:rPr>
              <a:t>мкс</a:t>
            </a:r>
            <a:r>
              <a:rPr lang="ru-RU" dirty="0"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03" y="1357774"/>
            <a:ext cx="7992888" cy="472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544" y="617168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</a:t>
            </a:r>
            <a:r>
              <a:rPr lang="en-US" dirty="0"/>
              <a:t>5</a:t>
            </a:r>
            <a:r>
              <a:rPr lang="ru-RU" dirty="0"/>
              <a:t>. Трасса распространения сигнала Новосибирск – </a:t>
            </a:r>
            <a:r>
              <a:rPr lang="ru-RU" dirty="0" err="1"/>
              <a:t>Мохсоголлох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770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7361</TotalTime>
  <Words>2098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Черникова Вероника</dc:creator>
  <cp:lastModifiedBy>Тимур Илларионов</cp:lastModifiedBy>
  <cp:revision>329</cp:revision>
  <cp:lastPrinted>2022-11-17T06:40:59Z</cp:lastPrinted>
  <dcterms:created xsi:type="dcterms:W3CDTF">2015-11-12T09:32:55Z</dcterms:created>
  <dcterms:modified xsi:type="dcterms:W3CDTF">2023-03-23T01:29:28Z</dcterms:modified>
</cp:coreProperties>
</file>