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</p:sldIdLst>
  <p:sldSz cy="6858000" cx="9144000"/>
  <p:notesSz cx="6858000" cy="9144000"/>
  <p:embeddedFontLst>
    <p:embeddedFont>
      <p:font typeface="Roboto"/>
      <p:regular r:id="rId97"/>
      <p:bold r:id="rId98"/>
      <p:italic r:id="rId99"/>
      <p:boldItalic r:id="rId100"/>
    </p:embeddedFont>
    <p:embeddedFont>
      <p:font typeface="Constantia"/>
      <p:regular r:id="rId101"/>
      <p:bold r:id="rId102"/>
      <p:italic r:id="rId103"/>
      <p:boldItalic r:id="rId10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05" roundtripDataSignature="AMtx7mg8Qv1N9A6K0S+NxyGZorYICvbc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5" Type="http://customschemas.google.com/relationships/presentationmetadata" Target="metadata"/><Relationship Id="rId104" Type="http://schemas.openxmlformats.org/officeDocument/2006/relationships/font" Target="fonts/Constantia-boldItalic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Constantia-italic.fntdata"/><Relationship Id="rId102" Type="http://schemas.openxmlformats.org/officeDocument/2006/relationships/font" Target="fonts/Constantia-bold.fntdata"/><Relationship Id="rId101" Type="http://schemas.openxmlformats.org/officeDocument/2006/relationships/font" Target="fonts/Constantia-regular.fntdata"/><Relationship Id="rId100" Type="http://schemas.openxmlformats.org/officeDocument/2006/relationships/font" Target="fonts/Roboto-bold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font" Target="fonts/Roboto-regular.fntdata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font" Target="fonts/Roboto-italic.fntdata"/><Relationship Id="rId10" Type="http://schemas.openxmlformats.org/officeDocument/2006/relationships/slide" Target="slides/slide4.xml"/><Relationship Id="rId98" Type="http://schemas.openxmlformats.org/officeDocument/2006/relationships/font" Target="fonts/Roboto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10b8d4ae98_3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110b8d4ae98_30_1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0b8d4ae98_3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110b8d4ae98_30_1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0b8d4ae98_3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110b8d4ae98_30_1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0b8d4ae98_3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110b8d4ae98_30_1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0b8d4ae98_3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110b8d4ae98_30_1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10b8d4ae98_3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10b8d4ae98_30_1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10b8d4ae98_3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110b8d4ae98_30_1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10b8d4ae98_3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110b8d4ae98_30_1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10b8d4ae98_3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110b8d4ae98_30_1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10b8d4ae98_3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110b8d4ae98_30_2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0b8d4ae98_3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110b8d4ae98_30_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0b8d4ae98_3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110b8d4ae98_30_2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10b8d4ae98_3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110b8d4ae98_30_2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0b8d4ae98_3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110b8d4ae98_30_2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10b8d4ae98_3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110b8d4ae98_30_2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0b8d4ae98_3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110b8d4ae98_30_2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0b8d4ae98_3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110b8d4ae98_30_2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10b8d4ae98_3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110b8d4ae98_30_2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10b8d4ae98_3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110b8d4ae98_30_2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10b8d4ae98_3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110b8d4ae98_30_2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10b8d4ae98_3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110b8d4ae98_30_2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0b8d4ae98_3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110b8d4ae98_30_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0b8d4ae98_3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110b8d4ae98_30_2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0b8d4ae98_3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110b8d4ae98_30_2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10b8d4ae98_3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110b8d4ae98_30_2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10b8d4ae98_3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110b8d4ae98_30_2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0b8d4ae98_3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110b8d4ae98_30_2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0b8d4ae98_3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110b8d4ae98_30_2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10b8d4ae98_3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110b8d4ae98_30_3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10b8d4ae98_3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110b8d4ae98_30_3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10b8d4ae98_3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110b8d4ae98_30_3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10b8d4ae98_3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110b8d4ae98_30_3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10b8d4ae98_3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110b8d4ae98_30_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10b8d4ae98_3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110b8d4ae98_30_3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10b8d4ae98_3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110b8d4ae98_30_3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10b8d4ae98_3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110b8d4ae98_30_3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10b8d4ae98_3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110b8d4ae98_30_3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10b8d4ae98_3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110b8d4ae98_30_3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0b8d4ae98_3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110b8d4ae98_30_3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0b8d4ae98_3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110b8d4ae98_30_3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10b8d4ae98_3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110b8d4ae98_30_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0b8d4ae98_3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110b8d4ae98_30_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0b8d4ae98_3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110b8d4ae98_30_1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10b8d4ae98_3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110b8d4ae98_30_1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0b8d4ae98_3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110b8d4ae98_30_1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0b8d4ae98_30_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110b8d4ae98_30_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g110b8d4ae98_30_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110b8d4ae98_30_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110b8d4ae98_30_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0b8d4ae98_30_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110b8d4ae98_30_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110b8d4ae98_30_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110b8d4ae98_30_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110b8d4ae98_30_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0b8d4ae98_30_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110b8d4ae98_30_1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5" name="Google Shape;105;g110b8d4ae98_30_1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6" name="Google Shape;106;g110b8d4ae98_30_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110b8d4ae98_30_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110b8d4ae98_30_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0b8d4ae98_30_2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110b8d4ae98_30_2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g110b8d4ae98_30_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110b8d4ae98_30_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110b8d4ae98_30_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0b8d4ae98_30_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110b8d4ae98_30_3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110b8d4ae98_30_3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9" name="Google Shape;119;g110b8d4ae98_30_3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110b8d4ae98_30_3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g110b8d4ae98_30_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110b8d4ae98_30_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110b8d4ae98_30_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0b8d4ae98_30_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110b8d4ae98_30_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110b8d4ae98_30_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110b8d4ae98_30_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0b8d4ae98_30_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110b8d4ae98_30_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110b8d4ae98_30_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0b8d4ae98_30_4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110b8d4ae98_30_4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110b8d4ae98_30_4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7" name="Google Shape;137;g110b8d4ae98_30_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110b8d4ae98_30_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110b8d4ae98_30_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0b8d4ae98_30_5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110b8d4ae98_30_5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10b8d4ae98_30_5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4" name="Google Shape;144;g110b8d4ae98_30_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110b8d4ae98_30_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110b8d4ae98_30_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0b8d4ae98_30_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110b8d4ae98_30_63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110b8d4ae98_30_6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110b8d4ae98_30_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110b8d4ae98_30_6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0b8d4ae98_30_6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110b8d4ae98_30_6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110b8d4ae98_30_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110b8d4ae98_30_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110b8d4ae98_30_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" name="Google Shape;30;p4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1" name="Google Shape;31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5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5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10b8d4ae98_30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g110b8d4ae98_30_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110b8d4ae98_30_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110b8d4ae98_30_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110b8d4ae98_30_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4.jpg"/><Relationship Id="rId4" Type="http://schemas.openxmlformats.org/officeDocument/2006/relationships/image" Target="../media/image58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9.jpg"/><Relationship Id="rId4" Type="http://schemas.openxmlformats.org/officeDocument/2006/relationships/image" Target="../media/image57.png"/><Relationship Id="rId5" Type="http://schemas.openxmlformats.org/officeDocument/2006/relationships/image" Target="../media/image60.png"/><Relationship Id="rId6" Type="http://schemas.openxmlformats.org/officeDocument/2006/relationships/image" Target="../media/image6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6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7.png"/><Relationship Id="rId4" Type="http://schemas.openxmlformats.org/officeDocument/2006/relationships/image" Target="../media/image7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9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0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0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9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6.png"/><Relationship Id="rId4" Type="http://schemas.openxmlformats.org/officeDocument/2006/relationships/image" Target="../media/image91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2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3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>
            <p:ph type="ctrTitle"/>
          </p:nvPr>
        </p:nvSpPr>
        <p:spPr>
          <a:xfrm>
            <a:off x="179512" y="2348880"/>
            <a:ext cx="8784977" cy="22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Roboto"/>
              <a:buNone/>
            </a:pPr>
            <a:r>
              <a:rPr b="1" lang="en-GB" sz="40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Стратегии подготовки к олимпиадам по английскому языку</a:t>
            </a:r>
            <a:br>
              <a:rPr b="1" lang="en-GB" sz="49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b="1" lang="en-GB" sz="49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Межрегиональный вебинар</a:t>
            </a:r>
            <a:br>
              <a:rPr b="1" lang="en-GB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«СОЗДАНИЕ СРЕДЫ ДЛЯ ВОСПИТАНИЯ И РАЗВИТИЯ ТАЛАНТОВ»</a:t>
            </a:r>
            <a:br>
              <a:rPr b="1" lang="en-GB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в рамках январского совещания работников образования Республики Саха (Якутия) “Качество образования: методические аспекты</a:t>
            </a:r>
            <a:br>
              <a:rPr b="1" lang="en-GB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b="1" lang="en-GB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endParaRPr/>
          </a:p>
        </p:txBody>
      </p:sp>
      <p:sp>
        <p:nvSpPr>
          <p:cNvPr id="164" name="Google Shape;164;p1"/>
          <p:cNvSpPr txBox="1"/>
          <p:nvPr>
            <p:ph idx="1" type="subTitle"/>
          </p:nvPr>
        </p:nvSpPr>
        <p:spPr>
          <a:xfrm>
            <a:off x="2483769" y="5805264"/>
            <a:ext cx="6480720" cy="1052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27.01.2022</a:t>
            </a:r>
            <a:endParaRPr/>
          </a:p>
          <a:p>
            <a:pPr indent="0" lvl="0" marL="0" rtl="0" algn="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Колесников Д.П.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5" name="Google Shape;16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12" y="4740124"/>
            <a:ext cx="2266950" cy="20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"/>
          <p:cNvSpPr txBox="1"/>
          <p:nvPr/>
        </p:nvSpPr>
        <p:spPr>
          <a:xfrm>
            <a:off x="0" y="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https://docs.google.com/presentation/d/1ZacxOFkixNATDjKINwXfODfGQuRLZYYp/edit#slide=id.p1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0b8d4ae98_30_146"/>
          <p:cNvSpPr txBox="1"/>
          <p:nvPr>
            <p:ph type="title"/>
          </p:nvPr>
        </p:nvSpPr>
        <p:spPr>
          <a:xfrm>
            <a:off x="0" y="0"/>
            <a:ext cx="9144000" cy="980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</a:pPr>
            <a:r>
              <a:rPr b="1" lang="en-GB">
                <a:latin typeface="Constantia"/>
                <a:ea typeface="Constantia"/>
                <a:cs typeface="Constantia"/>
                <a:sym typeface="Constantia"/>
              </a:rPr>
              <a:t>Grammar and Vocabulary</a:t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0" name="Google Shape;250;g110b8d4ae98_30_146"/>
          <p:cNvSpPr txBox="1"/>
          <p:nvPr>
            <p:ph idx="1" type="body"/>
          </p:nvPr>
        </p:nvSpPr>
        <p:spPr>
          <a:xfrm>
            <a:off x="179512" y="908720"/>
            <a:ext cx="8712968" cy="5760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>
                <a:latin typeface="Constantia"/>
                <a:ea typeface="Constantia"/>
                <a:cs typeface="Constantia"/>
                <a:sym typeface="Constantia"/>
              </a:rPr>
              <a:t>Grammar in Use by Raymond Murphy (Intermediate)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>
                <a:latin typeface="Constantia"/>
                <a:ea typeface="Constantia"/>
                <a:cs typeface="Constantia"/>
                <a:sym typeface="Constantia"/>
              </a:rPr>
              <a:t>Desk self-work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>
                <a:latin typeface="Constantia"/>
                <a:ea typeface="Constantia"/>
                <a:cs typeface="Constantia"/>
                <a:sym typeface="Constantia"/>
              </a:rPr>
              <a:t>Reading more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>
                <a:latin typeface="Constantia"/>
                <a:ea typeface="Constantia"/>
                <a:cs typeface="Constantia"/>
                <a:sym typeface="Constantia"/>
              </a:rPr>
              <a:t>Cambridge “in Use” series</a:t>
            </a:r>
            <a:endParaRPr/>
          </a:p>
          <a:p>
            <a:pPr indent="-88900" lvl="0" marL="3429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Constantia"/>
              <a:ea typeface="Constantia"/>
              <a:cs typeface="Constantia"/>
              <a:sym typeface="Constantia"/>
            </a:endParaRPr>
          </a:p>
          <a:p>
            <a:pPr indent="-88900" lvl="0" marL="3429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b="1" i="1" lang="en-GB" sz="4000">
                <a:latin typeface="Constantia"/>
                <a:ea typeface="Constantia"/>
                <a:cs typeface="Constantia"/>
                <a:sym typeface="Constantia"/>
              </a:rPr>
              <a:t>“Practice makes perfect.”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51" name="Google Shape;251;g110b8d4ae98_30_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3025335"/>
            <a:ext cx="8231521" cy="3832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50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10b8d4ae98_30_152"/>
          <p:cNvSpPr txBox="1"/>
          <p:nvPr>
            <p:ph type="title"/>
          </p:nvPr>
        </p:nvSpPr>
        <p:spPr>
          <a:xfrm>
            <a:off x="-1692696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onstantia"/>
              <a:buNone/>
            </a:pPr>
            <a:r>
              <a:rPr b="1" lang="en-GB" sz="6600">
                <a:latin typeface="Constantia"/>
                <a:ea typeface="Constantia"/>
                <a:cs typeface="Constantia"/>
                <a:sym typeface="Constantia"/>
              </a:rPr>
              <a:t>Writing</a:t>
            </a:r>
            <a:endParaRPr b="1" sz="6600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7" name="Google Shape;257;g110b8d4ae98_30_152"/>
          <p:cNvSpPr txBox="1"/>
          <p:nvPr>
            <p:ph idx="1" type="body"/>
          </p:nvPr>
        </p:nvSpPr>
        <p:spPr>
          <a:xfrm>
            <a:off x="179512" y="1600200"/>
            <a:ext cx="8964488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 i="1"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G:\7th graders EC\Devamli\Карт для АК\writing.jpg" id="258" name="Google Shape;258;g110b8d4ae98_30_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4248" y="332657"/>
            <a:ext cx="2348663" cy="193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110b8d4ae98_30_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437" y="2451364"/>
            <a:ext cx="3014358" cy="399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110b8d4ae98_30_1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8294" y="2536703"/>
            <a:ext cx="3123993" cy="394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10b8d4ae98_30_1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2200" y="2549312"/>
            <a:ext cx="2683472" cy="3972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0b8d4ae98_30_1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7" name="Google Shape;267;g110b8d4ae98_30_16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68" name="Google Shape;268;g110b8d4ae98_30_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7" y="1"/>
            <a:ext cx="7228219" cy="6842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0b8d4ae98_30_167"/>
          <p:cNvSpPr txBox="1"/>
          <p:nvPr>
            <p:ph type="title"/>
          </p:nvPr>
        </p:nvSpPr>
        <p:spPr>
          <a:xfrm>
            <a:off x="179512" y="274638"/>
            <a:ext cx="878497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Roboto"/>
              <a:buNone/>
            </a:pPr>
            <a:r>
              <a:rPr b="1" lang="en-GB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Топ-10 ресурсов для подготовки</a:t>
            </a:r>
            <a:endParaRPr/>
          </a:p>
        </p:txBody>
      </p:sp>
      <p:sp>
        <p:nvSpPr>
          <p:cNvPr id="274" name="Google Shape;274;g110b8d4ae98_30_16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10b8d4ae98_30_17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1. </a:t>
            </a:r>
            <a:r>
              <a:rPr b="1" lang="en-GB" sz="4000">
                <a:solidFill>
                  <a:srgbClr val="205867"/>
                </a:solidFill>
              </a:rPr>
              <a:t>ENGLISHREVEALED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www.englishrevealed.co.uk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280" name="Google Shape;280;g110b8d4ae98_30_17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81" name="Google Shape;281;g110b8d4ae98_30_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44" y="1695969"/>
            <a:ext cx="9137145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10b8d4ae98_30_178"/>
          <p:cNvSpPr txBox="1"/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1. </a:t>
            </a:r>
            <a:r>
              <a:rPr b="1" lang="en-GB" sz="4000">
                <a:solidFill>
                  <a:srgbClr val="205867"/>
                </a:solidFill>
              </a:rPr>
              <a:t>ENGLISHREVEALED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287" name="Google Shape;287;g110b8d4ae98_30_17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88" name="Google Shape;288;g110b8d4ae98_3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9" y="620688"/>
            <a:ext cx="9104095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10b8d4ae98_30_184"/>
          <p:cNvSpPr txBox="1"/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1. </a:t>
            </a:r>
            <a:r>
              <a:rPr b="1" lang="en-GB" sz="4000">
                <a:solidFill>
                  <a:srgbClr val="205867"/>
                </a:solidFill>
              </a:rPr>
              <a:t>ENGLISHREVEALED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294" name="Google Shape;294;g110b8d4ae98_30_18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95" name="Google Shape;295;g110b8d4ae98_30_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6712"/>
            <a:ext cx="9274044" cy="576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0b8d4ae98_30_190"/>
          <p:cNvSpPr txBox="1"/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1. </a:t>
            </a:r>
            <a:r>
              <a:rPr b="1" lang="en-GB" sz="4000">
                <a:solidFill>
                  <a:srgbClr val="205867"/>
                </a:solidFill>
              </a:rPr>
              <a:t>ENGLISHREVEALED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301" name="Google Shape;301;g110b8d4ae98_30_19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02" name="Google Shape;302;g110b8d4ae98_30_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" y="908720"/>
            <a:ext cx="9111386" cy="5625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0b8d4ae98_30_196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308" name="Google Shape;308;g110b8d4ae98_30_19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09" name="Google Shape;309;g110b8d4ae98_30_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340769"/>
            <a:ext cx="9143999" cy="498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10b8d4ae98_30_202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315" name="Google Shape;315;g110b8d4ae98_30_20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16" name="Google Shape;316;g110b8d4ae98_30_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45" y="11035"/>
            <a:ext cx="8856984" cy="6846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0b8d4ae98_30_75"/>
          <p:cNvSpPr txBox="1"/>
          <p:nvPr>
            <p:ph type="ctrTitle"/>
          </p:nvPr>
        </p:nvSpPr>
        <p:spPr>
          <a:xfrm>
            <a:off x="179512" y="2348880"/>
            <a:ext cx="8784977" cy="22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Roboto"/>
              <a:buNone/>
            </a:pPr>
            <a:r>
              <a:rPr b="1" lang="en-GB" sz="40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Стратегии подготовки к олимпиадам по английскому языку</a:t>
            </a:r>
            <a:br>
              <a:rPr b="1" lang="en-GB" sz="49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b="1" lang="en-GB" sz="49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Межрегиональный вебинар</a:t>
            </a:r>
            <a:br>
              <a:rPr b="1" lang="en-GB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«СОЗДАНИЕ СРЕДЫ ДЛЯ ВОСПИТАНИЯ И РАЗВИТИЯ ТАЛАНТОВ»</a:t>
            </a:r>
            <a:br>
              <a:rPr b="1" lang="en-GB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в рамках январского совещания работников образования Республики Саха (Якутия) “Качество образования: методические аспекты</a:t>
            </a:r>
            <a:br>
              <a:rPr b="1" lang="en-GB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b="1" lang="en-GB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endParaRPr/>
          </a:p>
        </p:txBody>
      </p:sp>
      <p:sp>
        <p:nvSpPr>
          <p:cNvPr id="172" name="Google Shape;172;g110b8d4ae98_30_75"/>
          <p:cNvSpPr txBox="1"/>
          <p:nvPr>
            <p:ph idx="1" type="subTitle"/>
          </p:nvPr>
        </p:nvSpPr>
        <p:spPr>
          <a:xfrm>
            <a:off x="2483769" y="5805264"/>
            <a:ext cx="6480720" cy="1052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27.01.2022</a:t>
            </a:r>
            <a:endParaRPr/>
          </a:p>
          <a:p>
            <a:pPr indent="0" lvl="0" marL="0" rtl="0" algn="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Колесников Д.П.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3" name="Google Shape;173;g110b8d4ae98_30_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12" y="4740124"/>
            <a:ext cx="2266950" cy="208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10b8d4ae98_30_208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322" name="Google Shape;322;g110b8d4ae98_30_20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23" name="Google Shape;323;g110b8d4ae98_30_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244" y="908720"/>
            <a:ext cx="9178640" cy="5624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10b8d4ae98_30_214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329" name="Google Shape;329;g110b8d4ae98_30_2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30" name="Google Shape;330;g110b8d4ae98_30_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689" y="1692215"/>
            <a:ext cx="9163689" cy="4686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10b8d4ae98_30_220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336" name="Google Shape;336;g110b8d4ae98_30_2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37" name="Google Shape;337;g110b8d4ae98_30_2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16" y="663069"/>
            <a:ext cx="9040111" cy="6239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10b8d4ae98_30_226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343" name="Google Shape;343;g110b8d4ae98_30_22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44" name="Google Shape;344;g110b8d4ae98_30_2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845038"/>
            <a:ext cx="9168255" cy="5824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10b8d4ae98_30_232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3. </a:t>
            </a:r>
            <a:r>
              <a:rPr b="1" lang="en-GB" sz="4000">
                <a:solidFill>
                  <a:srgbClr val="205867"/>
                </a:solidFill>
              </a:rPr>
              <a:t>VK OLYMPWAY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www.vk.com/climbolympus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350" name="Google Shape;350;g110b8d4ae98_30_2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51" name="Google Shape;351;g110b8d4ae98_30_2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840745"/>
            <a:ext cx="9144001" cy="532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10b8d4ae98_30_238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3. </a:t>
            </a:r>
            <a:r>
              <a:rPr b="1" lang="en-GB" sz="4000">
                <a:solidFill>
                  <a:srgbClr val="205867"/>
                </a:solidFill>
              </a:rPr>
              <a:t>VK OLYMPWAY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www.vk.com/climbolympus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357" name="Google Shape;357;g110b8d4ae98_30_23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58" name="Google Shape;358;g110b8d4ae98_30_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16" y="692696"/>
            <a:ext cx="9145016" cy="600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10b8d4ae98_30_244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3. </a:t>
            </a:r>
            <a:r>
              <a:rPr b="1" lang="en-GB" sz="4000">
                <a:solidFill>
                  <a:srgbClr val="205867"/>
                </a:solidFill>
              </a:rPr>
              <a:t>VK OLYMPWAY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www.vk.com/climbolympus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364" name="Google Shape;364;g110b8d4ae98_30_24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65" name="Google Shape;365;g110b8d4ae98_30_2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71" y="1484784"/>
            <a:ext cx="9114529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0b8d4ae98_30_250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3. </a:t>
            </a:r>
            <a:r>
              <a:rPr b="1" lang="en-GB" sz="4000">
                <a:solidFill>
                  <a:srgbClr val="205867"/>
                </a:solidFill>
              </a:rPr>
              <a:t>VK OLYMPWAY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www.vk.com/climbolympus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371" name="Google Shape;371;g110b8d4ae98_30_25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72" name="Google Shape;372;g110b8d4ae98_30_2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4" y="764703"/>
            <a:ext cx="8460965" cy="595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0b8d4ae98_30_256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4. </a:t>
            </a:r>
            <a:r>
              <a:rPr b="1" lang="en-GB" sz="4000">
                <a:solidFill>
                  <a:srgbClr val="205867"/>
                </a:solidFill>
              </a:rPr>
              <a:t>GREAT LENGTHS &amp; Olympiad Builder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378" name="Google Shape;378;g110b8d4ae98_30_25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79" name="Google Shape;379;g110b8d4ae98_30_2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592913"/>
            <a:ext cx="2751534" cy="378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110b8d4ae98_30_2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7864" y="1611619"/>
            <a:ext cx="5677247" cy="3855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10b8d4ae98_30_263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4. </a:t>
            </a:r>
            <a:r>
              <a:rPr b="1" lang="en-GB" sz="4000">
                <a:solidFill>
                  <a:srgbClr val="205867"/>
                </a:solidFill>
              </a:rPr>
              <a:t>GREAT LENGTHS &amp; Olympiad Builder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386" name="Google Shape;386;g110b8d4ae98_30_26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87" name="Google Shape;387;g110b8d4ae98_30_2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1" y="791547"/>
            <a:ext cx="8715353" cy="6066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10b8d4ae98_30_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nstantia"/>
              <a:buNone/>
            </a:pPr>
            <a:r>
              <a:rPr b="1" lang="en-GB">
                <a:latin typeface="Constantia"/>
                <a:ea typeface="Constantia"/>
                <a:cs typeface="Constantia"/>
                <a:sym typeface="Constantia"/>
              </a:rPr>
              <a:t>Equipment for the ascent</a:t>
            </a:r>
            <a:br>
              <a:rPr b="1" lang="en-GB">
                <a:latin typeface="Constantia"/>
                <a:ea typeface="Constantia"/>
                <a:cs typeface="Constantia"/>
                <a:sym typeface="Constantia"/>
              </a:rPr>
            </a:br>
            <a:r>
              <a:rPr b="1" lang="en-GB">
                <a:latin typeface="Constantia"/>
                <a:ea typeface="Constantia"/>
                <a:cs typeface="Constantia"/>
                <a:sym typeface="Constantia"/>
              </a:rPr>
              <a:t>(inside)</a:t>
            </a:r>
            <a:endParaRPr b="1" u="sng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9" name="Google Shape;179;g110b8d4ae98_30_82"/>
          <p:cNvSpPr txBox="1"/>
          <p:nvPr>
            <p:ph idx="1" type="body"/>
          </p:nvPr>
        </p:nvSpPr>
        <p:spPr>
          <a:xfrm>
            <a:off x="179512" y="1844824"/>
            <a:ext cx="8856984" cy="428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onstantia"/>
                <a:ea typeface="Constantia"/>
                <a:cs typeface="Constantia"/>
                <a:sym typeface="Constantia"/>
              </a:rPr>
              <a:t>Linguistic drive and curiosity</a:t>
            </a:r>
            <a:endParaRPr/>
          </a:p>
          <a:p>
            <a:pPr indent="-3429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onstantia"/>
                <a:ea typeface="Constantia"/>
                <a:cs typeface="Constantia"/>
                <a:sym typeface="Constantia"/>
              </a:rPr>
              <a:t>Commitment</a:t>
            </a:r>
            <a:endParaRPr/>
          </a:p>
          <a:p>
            <a:pPr indent="-3429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onstantia"/>
                <a:ea typeface="Constantia"/>
                <a:cs typeface="Constantia"/>
                <a:sym typeface="Constantia"/>
              </a:rPr>
              <a:t>Willpower</a:t>
            </a:r>
            <a:endParaRPr/>
          </a:p>
          <a:p>
            <a:pPr indent="-3429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onstantia"/>
                <a:ea typeface="Constantia"/>
                <a:cs typeface="Constantia"/>
                <a:sym typeface="Constantia"/>
              </a:rPr>
              <a:t>Persistence</a:t>
            </a:r>
            <a:endParaRPr/>
          </a:p>
          <a:p>
            <a:pPr indent="-3429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onstantia"/>
                <a:ea typeface="Constantia"/>
                <a:cs typeface="Constantia"/>
                <a:sym typeface="Constantia"/>
              </a:rPr>
              <a:t>Regularity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E:\Documents and Settings\Admin\Рабочий стол\Ice-Climbing-Gear-Image.jpg" id="180" name="Google Shape;180;g110b8d4ae98_30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5787" y="2996952"/>
            <a:ext cx="4768213" cy="316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0b8d4ae98_30_269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4. </a:t>
            </a:r>
            <a:r>
              <a:rPr b="1" lang="en-GB" sz="4000">
                <a:solidFill>
                  <a:srgbClr val="205867"/>
                </a:solidFill>
              </a:rPr>
              <a:t>GREAT LENGTHS &amp; Olympiad Builder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393" name="Google Shape;393;g110b8d4ae98_30_26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94" name="Google Shape;394;g110b8d4ae98_30_2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8720"/>
            <a:ext cx="9036496" cy="5238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10b8d4ae98_30_275"/>
          <p:cNvSpPr txBox="1"/>
          <p:nvPr>
            <p:ph type="title"/>
          </p:nvPr>
        </p:nvSpPr>
        <p:spPr>
          <a:xfrm>
            <a:off x="611560" y="404664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5. </a:t>
            </a:r>
            <a:r>
              <a:rPr b="1" lang="en-GB" sz="4000">
                <a:solidFill>
                  <a:srgbClr val="205867"/>
                </a:solidFill>
              </a:rPr>
              <a:t>ENGLISH.MOSOLYMP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https://english.mosolymp.ru/vos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400" name="Google Shape;400;g110b8d4ae98_30_27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00" y="1412776"/>
            <a:ext cx="9017803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10b8d4ae98_30_280"/>
          <p:cNvSpPr txBox="1"/>
          <p:nvPr>
            <p:ph type="title"/>
          </p:nvPr>
        </p:nvSpPr>
        <p:spPr>
          <a:xfrm>
            <a:off x="611560" y="404664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5. </a:t>
            </a:r>
            <a:r>
              <a:rPr b="1" lang="en-GB" sz="4000">
                <a:solidFill>
                  <a:srgbClr val="205867"/>
                </a:solidFill>
              </a:rPr>
              <a:t>ENGLISH.MOSOLYMP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https://english.mosolymp.ru/vos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406" name="Google Shape;406;g110b8d4ae98_30_28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07" name="Google Shape;407;g110b8d4ae98_30_2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244" y="1481852"/>
            <a:ext cx="9190336" cy="4467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0b8d4ae98_30_286"/>
          <p:cNvSpPr txBox="1"/>
          <p:nvPr>
            <p:ph type="title"/>
          </p:nvPr>
        </p:nvSpPr>
        <p:spPr>
          <a:xfrm>
            <a:off x="611560" y="404664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6. </a:t>
            </a:r>
            <a:r>
              <a:rPr b="1" lang="en-GB" sz="4000">
                <a:solidFill>
                  <a:srgbClr val="205867"/>
                </a:solidFill>
              </a:rPr>
              <a:t>ENGLISH.MOSOLYMP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Курс по страноведению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413" name="Google Shape;413;g110b8d4ae98_30_28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14" name="Google Shape;414;g110b8d4ae98_30_2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556793"/>
            <a:ext cx="9243779" cy="4191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10b8d4ae98_30_292"/>
          <p:cNvSpPr txBox="1"/>
          <p:nvPr>
            <p:ph type="title"/>
          </p:nvPr>
        </p:nvSpPr>
        <p:spPr>
          <a:xfrm>
            <a:off x="611560" y="404664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6. </a:t>
            </a:r>
            <a:r>
              <a:rPr b="1" lang="en-GB" sz="4000">
                <a:solidFill>
                  <a:srgbClr val="205867"/>
                </a:solidFill>
              </a:rPr>
              <a:t>ENGLISH.MOSOLYMP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Курс по страноведению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420" name="Google Shape;420;g110b8d4ae98_30_29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21" name="Google Shape;421;g110b8d4ae98_30_2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47" y="1052736"/>
            <a:ext cx="9079053" cy="492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0b8d4ae98_30_298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7. </a:t>
            </a:r>
            <a:r>
              <a:rPr b="1" lang="en-GB" sz="4000">
                <a:solidFill>
                  <a:srgbClr val="205867"/>
                </a:solidFill>
              </a:rPr>
              <a:t>АПО РФ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427" name="Google Shape;427;g110b8d4ae98_30_29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28" name="Google Shape;428;g110b8d4ae98_30_2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62713"/>
            <a:ext cx="9144000" cy="514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10b8d4ae98_30_304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8. OLIMPIADA.RU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434" name="Google Shape;434;g110b8d4ae98_30_3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908720"/>
            <a:ext cx="8376747" cy="6282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10b8d4ae98_30_309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9. </a:t>
            </a:r>
            <a:r>
              <a:rPr b="1" lang="en-GB" sz="4000">
                <a:solidFill>
                  <a:srgbClr val="205867"/>
                </a:solidFill>
              </a:rPr>
              <a:t>PUZZLE MOVIES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440" name="Google Shape;440;g110b8d4ae98_30_30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996702"/>
            <a:ext cx="8289507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10b8d4ae98_30_314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9. </a:t>
            </a:r>
            <a:r>
              <a:rPr b="1" lang="en-GB" sz="4000">
                <a:solidFill>
                  <a:srgbClr val="205867"/>
                </a:solidFill>
              </a:rPr>
              <a:t>PUZZLE MOVIES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446" name="Google Shape;446;g110b8d4ae98_30_3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980728"/>
            <a:ext cx="7496367" cy="577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10b8d4ae98_30_319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10. Rachel Am English&amp;ETJ Br English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452" name="Google Shape;452;g110b8d4ae98_30_3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15" y="980728"/>
            <a:ext cx="8751279" cy="5748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cuments and Settings\Admin\Рабочий стол\peak climbing.jpg" id="185" name="Google Shape;185;g110b8d4ae98_30_88"/>
          <p:cNvPicPr preferRelativeResize="0"/>
          <p:nvPr/>
        </p:nvPicPr>
        <p:blipFill rotWithShape="1">
          <a:blip r:embed="rId3">
            <a:alphaModFix/>
          </a:blip>
          <a:srcRect b="6549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10b8d4ae98_30_88"/>
          <p:cNvSpPr txBox="1"/>
          <p:nvPr>
            <p:ph type="title"/>
          </p:nvPr>
        </p:nvSpPr>
        <p:spPr>
          <a:xfrm>
            <a:off x="395536" y="50851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Constantia"/>
              <a:buNone/>
            </a:pPr>
            <a:r>
              <a:rPr b="1" lang="en-GB" sz="660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Climbing the peak</a:t>
            </a:r>
            <a:endParaRPr b="1" sz="66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0b8d4ae98_30_324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9. ETJ Br English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458" name="Google Shape;458;g110b8d4ae98_30_3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48" y="332656"/>
            <a:ext cx="9017892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10b8d4ae98_30_329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9. ETJ Br English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464" name="Google Shape;464;g110b8d4ae98_30_3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48" y="332656"/>
            <a:ext cx="9017892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10b8d4ae98_30_334"/>
          <p:cNvSpPr txBox="1"/>
          <p:nvPr>
            <p:ph type="title"/>
          </p:nvPr>
        </p:nvSpPr>
        <p:spPr>
          <a:xfrm>
            <a:off x="373225" y="-30698"/>
            <a:ext cx="8229600" cy="814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3100"/>
              <a:buFont typeface="Calibri"/>
              <a:buNone/>
            </a:pPr>
            <a:r>
              <a:rPr b="1" lang="en-GB" sz="3100">
                <a:solidFill>
                  <a:srgbClr val="31859B"/>
                </a:solidFill>
              </a:rPr>
              <a:t>         Follow me</a:t>
            </a:r>
            <a:endParaRPr b="1" sz="3100">
              <a:solidFill>
                <a:srgbClr val="31859B"/>
              </a:solidFill>
            </a:endParaRPr>
          </a:p>
        </p:txBody>
      </p:sp>
      <p:sp>
        <p:nvSpPr>
          <p:cNvPr id="470" name="Google Shape;470;g110b8d4ae98_30_33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71" name="Google Shape;471;g110b8d4ae98_30_33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72" name="Google Shape;472;g110b8d4ae98_30_3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7400" y="595562"/>
            <a:ext cx="3071326" cy="6245332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473" name="Google Shape;473;g110b8d4ae98_30_334"/>
          <p:cNvSpPr txBox="1"/>
          <p:nvPr/>
        </p:nvSpPr>
        <p:spPr>
          <a:xfrm>
            <a:off x="709126" y="345928"/>
            <a:ext cx="2286000" cy="441966"/>
          </a:xfrm>
          <a:prstGeom prst="rect">
            <a:avLst/>
          </a:prstGeom>
          <a:noFill/>
          <a:ln>
            <a:noFill/>
          </a:ln>
        </p:spPr>
        <p:txBody>
          <a:bodyPr anchorCtr="0" anchor="t" bIns="51200" lIns="102400" spcFirstLastPara="1" rIns="102400" wrap="square" tIns="512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Telegram</a:t>
            </a:r>
            <a:endParaRPr b="1" sz="2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g110b8d4ae98_30_334"/>
          <p:cNvSpPr txBox="1"/>
          <p:nvPr/>
        </p:nvSpPr>
        <p:spPr>
          <a:xfrm>
            <a:off x="6298164" y="79188"/>
            <a:ext cx="1446245" cy="441966"/>
          </a:xfrm>
          <a:prstGeom prst="rect">
            <a:avLst/>
          </a:prstGeom>
          <a:noFill/>
          <a:ln>
            <a:noFill/>
          </a:ln>
        </p:spPr>
        <p:txBody>
          <a:bodyPr anchorCtr="0" anchor="t" bIns="51200" lIns="102400" spcFirstLastPara="1" rIns="102400" wrap="square" tIns="512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Instagram</a:t>
            </a:r>
            <a:endParaRPr b="1" sz="2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g110b8d4ae98_30_3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48" y="886278"/>
            <a:ext cx="5495157" cy="5423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10b8d4ae98_30_3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Calibri"/>
              <a:buNone/>
            </a:pPr>
            <a:r>
              <a:rPr b="1" lang="en-GB" sz="3600">
                <a:solidFill>
                  <a:srgbClr val="0F243E"/>
                </a:solidFill>
              </a:rPr>
              <a:t>https://www.englishteachers.ru/education</a:t>
            </a:r>
            <a:endParaRPr/>
          </a:p>
        </p:txBody>
      </p:sp>
      <p:sp>
        <p:nvSpPr>
          <p:cNvPr id="481" name="Google Shape;481;g110b8d4ae98_30_34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82" name="Google Shape;482;g110b8d4ae98_30_3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1268760"/>
            <a:ext cx="7629670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10b8d4ae98_30_3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3600"/>
              <a:buFont typeface="Calibri"/>
              <a:buNone/>
            </a:pPr>
            <a:r>
              <a:rPr b="1" lang="en-GB" sz="3600">
                <a:solidFill>
                  <a:srgbClr val="0F243E"/>
                </a:solidFill>
              </a:rPr>
              <a:t>https://www.englishteachers.ru</a:t>
            </a:r>
            <a:endParaRPr b="1" sz="3600">
              <a:solidFill>
                <a:srgbClr val="0F243E"/>
              </a:solidFill>
            </a:endParaRPr>
          </a:p>
        </p:txBody>
      </p:sp>
      <p:sp>
        <p:nvSpPr>
          <p:cNvPr id="488" name="Google Shape;488;g110b8d4ae98_30_35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89" name="Google Shape;489;g110b8d4ae98_30_3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654269"/>
            <a:ext cx="8003232" cy="4423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0b8d4ae98_30_3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5" name="Google Shape;495;g110b8d4ae98_30_35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E:\Documents and Settings\Admin\Рабочий стол\breaking-through-glass-ceiling1.jpg" id="496" name="Google Shape;496;g110b8d4ae98_30_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620688"/>
            <a:ext cx="7711257" cy="568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cuments and Settings\Admin\Рабочий стол\Newall, Gregg, Irekl and Scott on the Summit!-725650.jpg" id="501" name="Google Shape;501;g110b8d4ae98_30_3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6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110b8d4ae98_30_3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7200"/>
              <a:buFont typeface="Constantia"/>
              <a:buNone/>
            </a:pPr>
            <a:r>
              <a:rPr b="1" lang="en-GB" sz="720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Thank you</a:t>
            </a:r>
            <a:endParaRPr b="1" sz="72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03" name="Google Shape;503;g110b8d4ae98_30_362"/>
          <p:cNvSpPr txBox="1"/>
          <p:nvPr>
            <p:ph idx="1" type="body"/>
          </p:nvPr>
        </p:nvSpPr>
        <p:spPr>
          <a:xfrm>
            <a:off x="0" y="1600200"/>
            <a:ext cx="86868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38100" lvl="0" marL="342900" rtl="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nstantia"/>
              <a:buNone/>
            </a:pPr>
            <a:r>
              <a:rPr b="1" lang="en-GB">
                <a:latin typeface="Constantia"/>
                <a:ea typeface="Constantia"/>
                <a:cs typeface="Constantia"/>
                <a:sym typeface="Constantia"/>
              </a:rPr>
              <a:t>Equipment for the ascent</a:t>
            </a:r>
            <a:br>
              <a:rPr b="1" lang="en-GB">
                <a:latin typeface="Constantia"/>
                <a:ea typeface="Constantia"/>
                <a:cs typeface="Constantia"/>
                <a:sym typeface="Constantia"/>
              </a:rPr>
            </a:br>
            <a:r>
              <a:rPr b="1" lang="en-GB">
                <a:latin typeface="Constantia"/>
                <a:ea typeface="Constantia"/>
                <a:cs typeface="Constantia"/>
                <a:sym typeface="Constantia"/>
              </a:rPr>
              <a:t>(inside)</a:t>
            </a:r>
            <a:endParaRPr b="1" u="sng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09" name="Google Shape;509;p2"/>
          <p:cNvSpPr txBox="1"/>
          <p:nvPr>
            <p:ph idx="1" type="body"/>
          </p:nvPr>
        </p:nvSpPr>
        <p:spPr>
          <a:xfrm>
            <a:off x="179512" y="1844824"/>
            <a:ext cx="8856984" cy="428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onstantia"/>
                <a:ea typeface="Constantia"/>
                <a:cs typeface="Constantia"/>
                <a:sym typeface="Constantia"/>
              </a:rPr>
              <a:t>Linguistic drive and curiosity</a:t>
            </a:r>
            <a:endParaRPr/>
          </a:p>
          <a:p>
            <a:pPr indent="-3429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onstantia"/>
                <a:ea typeface="Constantia"/>
                <a:cs typeface="Constantia"/>
                <a:sym typeface="Constantia"/>
              </a:rPr>
              <a:t>Commitment</a:t>
            </a:r>
            <a:endParaRPr/>
          </a:p>
          <a:p>
            <a:pPr indent="-3429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onstantia"/>
                <a:ea typeface="Constantia"/>
                <a:cs typeface="Constantia"/>
                <a:sym typeface="Constantia"/>
              </a:rPr>
              <a:t>Willpower</a:t>
            </a:r>
            <a:endParaRPr/>
          </a:p>
          <a:p>
            <a:pPr indent="-3429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onstantia"/>
                <a:ea typeface="Constantia"/>
                <a:cs typeface="Constantia"/>
                <a:sym typeface="Constantia"/>
              </a:rPr>
              <a:t>Persistence</a:t>
            </a:r>
            <a:endParaRPr/>
          </a:p>
          <a:p>
            <a:pPr indent="-3429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onstantia"/>
                <a:ea typeface="Constantia"/>
                <a:cs typeface="Constantia"/>
                <a:sym typeface="Constantia"/>
              </a:rPr>
              <a:t>Regularity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E:\Documents and Settings\Admin\Рабочий стол\Ice-Climbing-Gear-Image.jpg" id="510" name="Google Shape;51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5787" y="2996952"/>
            <a:ext cx="4768213" cy="316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cuments and Settings\Admin\Рабочий стол\peak climbing.jpg" id="515" name="Google Shape;515;p3"/>
          <p:cNvPicPr preferRelativeResize="0"/>
          <p:nvPr/>
        </p:nvPicPr>
        <p:blipFill rotWithShape="1">
          <a:blip r:embed="rId3">
            <a:alphaModFix/>
          </a:blip>
          <a:srcRect b="6549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"/>
          <p:cNvSpPr txBox="1"/>
          <p:nvPr>
            <p:ph type="title"/>
          </p:nvPr>
        </p:nvSpPr>
        <p:spPr>
          <a:xfrm>
            <a:off x="395536" y="50851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Constantia"/>
              <a:buNone/>
            </a:pPr>
            <a:r>
              <a:rPr b="1" lang="en-GB" sz="660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Climbing the peak</a:t>
            </a:r>
            <a:endParaRPr b="1" sz="66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"/>
          <p:cNvSpPr txBox="1"/>
          <p:nvPr>
            <p:ph type="title"/>
          </p:nvPr>
        </p:nvSpPr>
        <p:spPr>
          <a:xfrm>
            <a:off x="395536" y="1412776"/>
            <a:ext cx="8229600" cy="3096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nstantia"/>
              <a:buNone/>
            </a:pPr>
            <a:r>
              <a:rPr b="1" lang="en-GB" sz="6000">
                <a:latin typeface="Constantia"/>
                <a:ea typeface="Constantia"/>
                <a:cs typeface="Constantia"/>
                <a:sym typeface="Constantia"/>
              </a:rPr>
              <a:t> The Main Principle of the English Olympiad:</a:t>
            </a:r>
            <a:endParaRPr b="1" sz="6000"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0b8d4ae98_30_93"/>
          <p:cNvSpPr txBox="1"/>
          <p:nvPr>
            <p:ph type="title"/>
          </p:nvPr>
        </p:nvSpPr>
        <p:spPr>
          <a:xfrm>
            <a:off x="395536" y="1412776"/>
            <a:ext cx="8229600" cy="3096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nstantia"/>
              <a:buNone/>
            </a:pPr>
            <a:r>
              <a:rPr b="1" lang="en-GB" sz="6000">
                <a:latin typeface="Constantia"/>
                <a:ea typeface="Constantia"/>
                <a:cs typeface="Constantia"/>
                <a:sym typeface="Constantia"/>
              </a:rPr>
              <a:t> The Main Principle of the English Olympiad:</a:t>
            </a:r>
            <a:endParaRPr b="1" sz="6000"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"/>
          <p:cNvSpPr/>
          <p:nvPr/>
        </p:nvSpPr>
        <p:spPr>
          <a:xfrm>
            <a:off x="208050" y="1430253"/>
            <a:ext cx="2252740" cy="1407161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5"/>
          <p:cNvSpPr/>
          <p:nvPr/>
        </p:nvSpPr>
        <p:spPr>
          <a:xfrm>
            <a:off x="2817815" y="-10979"/>
            <a:ext cx="3168352" cy="1611179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5"/>
          <p:cNvSpPr txBox="1"/>
          <p:nvPr/>
        </p:nvSpPr>
        <p:spPr>
          <a:xfrm>
            <a:off x="3135288" y="137291"/>
            <a:ext cx="259228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knowledge</a:t>
            </a:r>
            <a:endParaRPr b="1" i="0" sz="3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cxnSp>
        <p:nvCxnSpPr>
          <p:cNvPr id="529" name="Google Shape;529;p5"/>
          <p:cNvCxnSpPr/>
          <p:nvPr/>
        </p:nvCxnSpPr>
        <p:spPr>
          <a:xfrm flipH="1">
            <a:off x="1823960" y="1218537"/>
            <a:ext cx="1062879" cy="324436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30" name="Google Shape;530;p5"/>
          <p:cNvCxnSpPr/>
          <p:nvPr/>
        </p:nvCxnSpPr>
        <p:spPr>
          <a:xfrm>
            <a:off x="5624314" y="1233767"/>
            <a:ext cx="1206300" cy="270499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1" name="Google Shape;531;p5"/>
          <p:cNvSpPr txBox="1"/>
          <p:nvPr/>
        </p:nvSpPr>
        <p:spPr>
          <a:xfrm>
            <a:off x="-55310" y="1680520"/>
            <a:ext cx="28175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Input</a:t>
            </a:r>
            <a:endParaRPr b="1" i="0" sz="4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32" name="Google Shape;532;p5"/>
          <p:cNvSpPr/>
          <p:nvPr/>
        </p:nvSpPr>
        <p:spPr>
          <a:xfrm>
            <a:off x="6525814" y="1289988"/>
            <a:ext cx="2273328" cy="1547426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5"/>
          <p:cNvSpPr txBox="1"/>
          <p:nvPr/>
        </p:nvSpPr>
        <p:spPr>
          <a:xfrm>
            <a:off x="6549003" y="1635717"/>
            <a:ext cx="2290197" cy="7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Output</a:t>
            </a:r>
            <a:endParaRPr b="1" i="0" sz="3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"/>
          <p:cNvSpPr/>
          <p:nvPr/>
        </p:nvSpPr>
        <p:spPr>
          <a:xfrm>
            <a:off x="208050" y="1430253"/>
            <a:ext cx="2252740" cy="1407161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6"/>
          <p:cNvSpPr/>
          <p:nvPr/>
        </p:nvSpPr>
        <p:spPr>
          <a:xfrm>
            <a:off x="2817815" y="-10979"/>
            <a:ext cx="3168352" cy="1611179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6"/>
          <p:cNvSpPr txBox="1"/>
          <p:nvPr/>
        </p:nvSpPr>
        <p:spPr>
          <a:xfrm>
            <a:off x="3135288" y="137291"/>
            <a:ext cx="259228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knowledge</a:t>
            </a:r>
            <a:endParaRPr b="1" i="0" sz="3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cxnSp>
        <p:nvCxnSpPr>
          <p:cNvPr id="541" name="Google Shape;541;p6"/>
          <p:cNvCxnSpPr/>
          <p:nvPr/>
        </p:nvCxnSpPr>
        <p:spPr>
          <a:xfrm flipH="1">
            <a:off x="1823960" y="1218537"/>
            <a:ext cx="1062879" cy="324436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42" name="Google Shape;542;p6"/>
          <p:cNvCxnSpPr/>
          <p:nvPr/>
        </p:nvCxnSpPr>
        <p:spPr>
          <a:xfrm>
            <a:off x="5624314" y="1233767"/>
            <a:ext cx="1206300" cy="270499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3" name="Google Shape;543;p6"/>
          <p:cNvSpPr txBox="1"/>
          <p:nvPr/>
        </p:nvSpPr>
        <p:spPr>
          <a:xfrm>
            <a:off x="-55310" y="1680520"/>
            <a:ext cx="28175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Input</a:t>
            </a:r>
            <a:endParaRPr b="1" i="0" sz="4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44" name="Google Shape;544;p6"/>
          <p:cNvSpPr txBox="1"/>
          <p:nvPr/>
        </p:nvSpPr>
        <p:spPr>
          <a:xfrm>
            <a:off x="-2193" y="2924944"/>
            <a:ext cx="3652307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1</a:t>
            </a:r>
            <a:r>
              <a:rPr b="1" i="0" lang="en-GB" sz="4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.Grammar</a:t>
            </a:r>
            <a:endParaRPr b="1" sz="3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2.Vocabulary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Both through: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en-GB" sz="3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Listening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en-GB" sz="3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Reading</a:t>
            </a:r>
            <a:endParaRPr b="1" sz="3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45" name="Google Shape;545;p6"/>
          <p:cNvSpPr/>
          <p:nvPr/>
        </p:nvSpPr>
        <p:spPr>
          <a:xfrm>
            <a:off x="6525814" y="1289988"/>
            <a:ext cx="2273328" cy="1547426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6"/>
          <p:cNvSpPr txBox="1"/>
          <p:nvPr/>
        </p:nvSpPr>
        <p:spPr>
          <a:xfrm>
            <a:off x="6549003" y="1635717"/>
            <a:ext cx="2290197" cy="7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Output</a:t>
            </a:r>
            <a:endParaRPr b="1" sz="3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http://www.dianagabriel.com/blog/wp-content/uploads/2012/01/listen-2.png" id="547" name="Google Shape;54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5856" y="5021011"/>
            <a:ext cx="1641068" cy="134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6356" y="4912230"/>
            <a:ext cx="2120900" cy="205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"/>
          <p:cNvSpPr/>
          <p:nvPr/>
        </p:nvSpPr>
        <p:spPr>
          <a:xfrm>
            <a:off x="208050" y="1430253"/>
            <a:ext cx="2252740" cy="1407161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2817815" y="-10979"/>
            <a:ext cx="3168352" cy="1611179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7"/>
          <p:cNvSpPr txBox="1"/>
          <p:nvPr/>
        </p:nvSpPr>
        <p:spPr>
          <a:xfrm>
            <a:off x="3135288" y="137291"/>
            <a:ext cx="259228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knowledge</a:t>
            </a:r>
            <a:endParaRPr b="1" sz="3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cxnSp>
        <p:nvCxnSpPr>
          <p:cNvPr id="556" name="Google Shape;556;p7"/>
          <p:cNvCxnSpPr/>
          <p:nvPr/>
        </p:nvCxnSpPr>
        <p:spPr>
          <a:xfrm flipH="1">
            <a:off x="1823960" y="1218537"/>
            <a:ext cx="1062879" cy="324436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7" name="Google Shape;557;p7"/>
          <p:cNvCxnSpPr/>
          <p:nvPr/>
        </p:nvCxnSpPr>
        <p:spPr>
          <a:xfrm>
            <a:off x="5624314" y="1233767"/>
            <a:ext cx="1206300" cy="270499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58" name="Google Shape;558;p7"/>
          <p:cNvSpPr txBox="1"/>
          <p:nvPr/>
        </p:nvSpPr>
        <p:spPr>
          <a:xfrm>
            <a:off x="-55310" y="1680520"/>
            <a:ext cx="28175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Input</a:t>
            </a:r>
            <a:endParaRPr b="1" sz="4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59" name="Google Shape;559;p7"/>
          <p:cNvSpPr txBox="1"/>
          <p:nvPr/>
        </p:nvSpPr>
        <p:spPr>
          <a:xfrm>
            <a:off x="-25742" y="2998346"/>
            <a:ext cx="3652307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1.Grammar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2.Vocabulary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G:\7th graders EC\Devamli\Карт для АК\writing.jpg" id="560" name="Google Shape;56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4940" y="2852936"/>
            <a:ext cx="3010622" cy="1874356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7"/>
          <p:cNvSpPr/>
          <p:nvPr/>
        </p:nvSpPr>
        <p:spPr>
          <a:xfrm>
            <a:off x="6525814" y="1289988"/>
            <a:ext cx="2273328" cy="1547426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7"/>
          <p:cNvSpPr txBox="1"/>
          <p:nvPr/>
        </p:nvSpPr>
        <p:spPr>
          <a:xfrm>
            <a:off x="6549003" y="1635717"/>
            <a:ext cx="2290197" cy="7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Output</a:t>
            </a:r>
            <a:endParaRPr b="1" sz="3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63" name="Google Shape;563;p7"/>
          <p:cNvSpPr txBox="1"/>
          <p:nvPr/>
        </p:nvSpPr>
        <p:spPr>
          <a:xfrm>
            <a:off x="6204122" y="4097852"/>
            <a:ext cx="266429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Writing</a:t>
            </a:r>
            <a:endParaRPr b="1"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64" name="Google Shape;564;p7"/>
          <p:cNvSpPr txBox="1"/>
          <p:nvPr/>
        </p:nvSpPr>
        <p:spPr>
          <a:xfrm>
            <a:off x="4431432" y="6146436"/>
            <a:ext cx="27328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953734"/>
                </a:solidFill>
                <a:latin typeface="Constantia"/>
                <a:ea typeface="Constantia"/>
                <a:cs typeface="Constantia"/>
                <a:sym typeface="Constantia"/>
              </a:rPr>
              <a:t>Speaking</a:t>
            </a:r>
            <a:endParaRPr b="1" sz="3600">
              <a:solidFill>
                <a:srgbClr val="953734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3447023" y="1673791"/>
            <a:ext cx="1909936" cy="1278597"/>
          </a:xfrm>
          <a:prstGeom prst="stripedRightArrow">
            <a:avLst>
              <a:gd fmla="val 40919" name="adj1"/>
              <a:gd fmla="val 48865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dianagabriel.com/blog/wp-content/uploads/2012/01/listen-2.png" id="566" name="Google Shape;56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84" y="4802300"/>
            <a:ext cx="1641068" cy="134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60232" y="4805737"/>
            <a:ext cx="1980580" cy="195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57365" y="4694537"/>
            <a:ext cx="2120900" cy="205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"/>
          <p:cNvSpPr txBox="1"/>
          <p:nvPr>
            <p:ph type="title"/>
          </p:nvPr>
        </p:nvSpPr>
        <p:spPr>
          <a:xfrm>
            <a:off x="467544" y="22653"/>
            <a:ext cx="8229600" cy="886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</a:pPr>
            <a:r>
              <a:rPr b="1" lang="en-GB">
                <a:latin typeface="Constantia"/>
                <a:ea typeface="Constantia"/>
                <a:cs typeface="Constantia"/>
                <a:sym typeface="Constantia"/>
              </a:rPr>
              <a:t>Hard work on a regular basis</a:t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74" name="Google Shape;574;p8"/>
          <p:cNvSpPr txBox="1"/>
          <p:nvPr>
            <p:ph idx="1" type="body"/>
          </p:nvPr>
        </p:nvSpPr>
        <p:spPr>
          <a:xfrm>
            <a:off x="107504" y="1052736"/>
            <a:ext cx="8928992" cy="5805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5 hours every day minimum (including weekends, holidays, vacations)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“day’s first hour” rule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summer – the season of the great self-work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quiet, clean workplace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have all necessary materials nearby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practice all language skills every day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think about increasing your productivity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copybooks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"/>
          <p:cNvSpPr txBox="1"/>
          <p:nvPr>
            <p:ph type="title"/>
          </p:nvPr>
        </p:nvSpPr>
        <p:spPr>
          <a:xfrm>
            <a:off x="0" y="0"/>
            <a:ext cx="9144000" cy="980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</a:pPr>
            <a:r>
              <a:rPr b="1" lang="en-GB">
                <a:latin typeface="Constantia"/>
                <a:ea typeface="Constantia"/>
                <a:cs typeface="Constantia"/>
                <a:sym typeface="Constantia"/>
              </a:rPr>
              <a:t>Grammar and Vocabulary</a:t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80" name="Google Shape;580;p9"/>
          <p:cNvSpPr txBox="1"/>
          <p:nvPr>
            <p:ph idx="1" type="body"/>
          </p:nvPr>
        </p:nvSpPr>
        <p:spPr>
          <a:xfrm>
            <a:off x="179512" y="908720"/>
            <a:ext cx="8712968" cy="5760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>
                <a:latin typeface="Constantia"/>
                <a:ea typeface="Constantia"/>
                <a:cs typeface="Constantia"/>
                <a:sym typeface="Constantia"/>
              </a:rPr>
              <a:t>Grammar in Use by Raymond Murphy (Intermediate)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>
                <a:latin typeface="Constantia"/>
                <a:ea typeface="Constantia"/>
                <a:cs typeface="Constantia"/>
                <a:sym typeface="Constantia"/>
              </a:rPr>
              <a:t>Desk self-work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>
                <a:latin typeface="Constantia"/>
                <a:ea typeface="Constantia"/>
                <a:cs typeface="Constantia"/>
                <a:sym typeface="Constantia"/>
              </a:rPr>
              <a:t>Reading more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800">
                <a:latin typeface="Constantia"/>
                <a:ea typeface="Constantia"/>
                <a:cs typeface="Constantia"/>
                <a:sym typeface="Constantia"/>
              </a:rPr>
              <a:t>Cambridge “in Use” series</a:t>
            </a:r>
            <a:endParaRPr/>
          </a:p>
          <a:p>
            <a:pPr indent="-88900" lvl="0" marL="3429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Constantia"/>
              <a:ea typeface="Constantia"/>
              <a:cs typeface="Constantia"/>
              <a:sym typeface="Constantia"/>
            </a:endParaRPr>
          </a:p>
          <a:p>
            <a:pPr indent="-88900" lvl="0" marL="3429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b="1" i="1" lang="en-GB" sz="4000">
                <a:latin typeface="Constantia"/>
                <a:ea typeface="Constantia"/>
                <a:cs typeface="Constantia"/>
                <a:sym typeface="Constantia"/>
              </a:rPr>
              <a:t>“Practice makes perfect.”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581" name="Google Shape;58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3025335"/>
            <a:ext cx="8231521" cy="3832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80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0"/>
          <p:cNvSpPr txBox="1"/>
          <p:nvPr>
            <p:ph type="title"/>
          </p:nvPr>
        </p:nvSpPr>
        <p:spPr>
          <a:xfrm>
            <a:off x="-1692696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onstantia"/>
              <a:buNone/>
            </a:pPr>
            <a:r>
              <a:rPr b="1" lang="en-GB" sz="6600">
                <a:latin typeface="Constantia"/>
                <a:ea typeface="Constantia"/>
                <a:cs typeface="Constantia"/>
                <a:sym typeface="Constantia"/>
              </a:rPr>
              <a:t>Writing</a:t>
            </a:r>
            <a:endParaRPr b="1" sz="6600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87" name="Google Shape;587;p10"/>
          <p:cNvSpPr txBox="1"/>
          <p:nvPr>
            <p:ph idx="1" type="body"/>
          </p:nvPr>
        </p:nvSpPr>
        <p:spPr>
          <a:xfrm>
            <a:off x="179512" y="1600200"/>
            <a:ext cx="8964488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 i="1"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G:\7th graders EC\Devamli\Карт для АК\writing.jpg" id="588" name="Google Shape;58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4248" y="332657"/>
            <a:ext cx="2348663" cy="193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437" y="2451364"/>
            <a:ext cx="3014358" cy="399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8294" y="2536703"/>
            <a:ext cx="3123993" cy="394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2200" y="2549312"/>
            <a:ext cx="2683472" cy="3972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7" name="Google Shape;597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598" name="Google Shape;59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7" y="1"/>
            <a:ext cx="7228219" cy="6842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2"/>
          <p:cNvSpPr txBox="1"/>
          <p:nvPr>
            <p:ph type="title"/>
          </p:nvPr>
        </p:nvSpPr>
        <p:spPr>
          <a:xfrm>
            <a:off x="179512" y="274638"/>
            <a:ext cx="878497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Roboto"/>
              <a:buNone/>
            </a:pPr>
            <a:r>
              <a:rPr b="1" lang="en-GB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Топ-10 ресурсов для подготовки</a:t>
            </a:r>
            <a:endParaRPr/>
          </a:p>
        </p:txBody>
      </p:sp>
      <p:sp>
        <p:nvSpPr>
          <p:cNvPr id="604" name="Google Shape;604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1. </a:t>
            </a:r>
            <a:r>
              <a:rPr b="1" lang="en-GB" sz="4000">
                <a:solidFill>
                  <a:srgbClr val="205867"/>
                </a:solidFill>
              </a:rPr>
              <a:t>ENGLISHREVEALED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www.englishrevealed.co.uk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610" name="Google Shape;610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11" name="Google Shape;61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44" y="1695969"/>
            <a:ext cx="9137145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4"/>
          <p:cNvSpPr txBox="1"/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1. </a:t>
            </a:r>
            <a:r>
              <a:rPr b="1" lang="en-GB" sz="4000">
                <a:solidFill>
                  <a:srgbClr val="205867"/>
                </a:solidFill>
              </a:rPr>
              <a:t>ENGLISHREVEALED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617" name="Google Shape;617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18" name="Google Shape;61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9" y="620688"/>
            <a:ext cx="9104095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0b8d4ae98_30_97"/>
          <p:cNvSpPr/>
          <p:nvPr/>
        </p:nvSpPr>
        <p:spPr>
          <a:xfrm>
            <a:off x="208050" y="1430253"/>
            <a:ext cx="2252740" cy="1407161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110b8d4ae98_30_97"/>
          <p:cNvSpPr/>
          <p:nvPr/>
        </p:nvSpPr>
        <p:spPr>
          <a:xfrm>
            <a:off x="2817815" y="-10979"/>
            <a:ext cx="3168352" cy="1611179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110b8d4ae98_30_97"/>
          <p:cNvSpPr txBox="1"/>
          <p:nvPr/>
        </p:nvSpPr>
        <p:spPr>
          <a:xfrm>
            <a:off x="3135288" y="137291"/>
            <a:ext cx="259228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knowledge</a:t>
            </a:r>
            <a:endParaRPr b="1" i="0" sz="3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cxnSp>
        <p:nvCxnSpPr>
          <p:cNvPr id="199" name="Google Shape;199;g110b8d4ae98_30_97"/>
          <p:cNvCxnSpPr/>
          <p:nvPr/>
        </p:nvCxnSpPr>
        <p:spPr>
          <a:xfrm flipH="1">
            <a:off x="1823960" y="1218537"/>
            <a:ext cx="1062879" cy="324436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0" name="Google Shape;200;g110b8d4ae98_30_97"/>
          <p:cNvCxnSpPr/>
          <p:nvPr/>
        </p:nvCxnSpPr>
        <p:spPr>
          <a:xfrm>
            <a:off x="5624314" y="1233767"/>
            <a:ext cx="1206300" cy="270499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01" name="Google Shape;201;g110b8d4ae98_30_97"/>
          <p:cNvSpPr txBox="1"/>
          <p:nvPr/>
        </p:nvSpPr>
        <p:spPr>
          <a:xfrm>
            <a:off x="-55310" y="1680520"/>
            <a:ext cx="28175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Input</a:t>
            </a:r>
            <a:endParaRPr b="1" i="0" sz="4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02" name="Google Shape;202;g110b8d4ae98_30_97"/>
          <p:cNvSpPr/>
          <p:nvPr/>
        </p:nvSpPr>
        <p:spPr>
          <a:xfrm>
            <a:off x="6525814" y="1289988"/>
            <a:ext cx="2273328" cy="1547426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110b8d4ae98_30_97"/>
          <p:cNvSpPr txBox="1"/>
          <p:nvPr/>
        </p:nvSpPr>
        <p:spPr>
          <a:xfrm>
            <a:off x="6549003" y="1635717"/>
            <a:ext cx="2290197" cy="7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Output</a:t>
            </a:r>
            <a:endParaRPr b="1" i="0" sz="3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5"/>
          <p:cNvSpPr txBox="1"/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1. </a:t>
            </a:r>
            <a:r>
              <a:rPr b="1" lang="en-GB" sz="4000">
                <a:solidFill>
                  <a:srgbClr val="205867"/>
                </a:solidFill>
              </a:rPr>
              <a:t>ENGLISHREVEALED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624" name="Google Shape;624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25" name="Google Shape;62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6712"/>
            <a:ext cx="9274044" cy="576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6"/>
          <p:cNvSpPr txBox="1"/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1. </a:t>
            </a:r>
            <a:r>
              <a:rPr b="1" lang="en-GB" sz="4000">
                <a:solidFill>
                  <a:srgbClr val="205867"/>
                </a:solidFill>
              </a:rPr>
              <a:t>ENGLISHREVEALED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631" name="Google Shape;631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32" name="Google Shape;63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" y="908720"/>
            <a:ext cx="9111386" cy="5625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7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638" name="Google Shape;638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39" name="Google Shape;63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340769"/>
            <a:ext cx="9143999" cy="498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8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645" name="Google Shape;645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46" name="Google Shape;6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45" y="11035"/>
            <a:ext cx="8856984" cy="6846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9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652" name="Google Shape;652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53" name="Google Shape;65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244" y="908720"/>
            <a:ext cx="9178640" cy="5624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0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659" name="Google Shape;659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60" name="Google Shape;66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689" y="1692215"/>
            <a:ext cx="9163689" cy="4686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1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666" name="Google Shape;666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67" name="Google Shape;66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16" y="663069"/>
            <a:ext cx="9040111" cy="6239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2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2. </a:t>
            </a:r>
            <a:r>
              <a:rPr b="1" lang="en-GB" sz="4000">
                <a:solidFill>
                  <a:srgbClr val="205867"/>
                </a:solidFill>
              </a:rPr>
              <a:t>UPWEGO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www.upwego.ru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673" name="Google Shape;673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74" name="Google Shape;67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845038"/>
            <a:ext cx="9168255" cy="5824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3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3. </a:t>
            </a:r>
            <a:r>
              <a:rPr b="1" lang="en-GB" sz="4000">
                <a:solidFill>
                  <a:srgbClr val="205867"/>
                </a:solidFill>
              </a:rPr>
              <a:t>VK OLYMPWAY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www.vk.com/climbolympus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680" name="Google Shape;680;p2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81" name="Google Shape;68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840745"/>
            <a:ext cx="9144001" cy="532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4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3. </a:t>
            </a:r>
            <a:r>
              <a:rPr b="1" lang="en-GB" sz="4000">
                <a:solidFill>
                  <a:srgbClr val="205867"/>
                </a:solidFill>
              </a:rPr>
              <a:t>VK OLYMPWAY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www.vk.com/climbolympus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687" name="Google Shape;687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88" name="Google Shape;68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16" y="692696"/>
            <a:ext cx="9145016" cy="600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0b8d4ae98_30_108"/>
          <p:cNvSpPr/>
          <p:nvPr/>
        </p:nvSpPr>
        <p:spPr>
          <a:xfrm>
            <a:off x="208050" y="1430253"/>
            <a:ext cx="2252740" cy="1407161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110b8d4ae98_30_108"/>
          <p:cNvSpPr/>
          <p:nvPr/>
        </p:nvSpPr>
        <p:spPr>
          <a:xfrm>
            <a:off x="2817815" y="-10979"/>
            <a:ext cx="3168352" cy="1611179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110b8d4ae98_30_108"/>
          <p:cNvSpPr txBox="1"/>
          <p:nvPr/>
        </p:nvSpPr>
        <p:spPr>
          <a:xfrm>
            <a:off x="3135288" y="137291"/>
            <a:ext cx="259228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knowledge</a:t>
            </a:r>
            <a:endParaRPr b="1" i="0" sz="3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cxnSp>
        <p:nvCxnSpPr>
          <p:cNvPr id="211" name="Google Shape;211;g110b8d4ae98_30_108"/>
          <p:cNvCxnSpPr/>
          <p:nvPr/>
        </p:nvCxnSpPr>
        <p:spPr>
          <a:xfrm flipH="1">
            <a:off x="1823960" y="1218537"/>
            <a:ext cx="1062879" cy="324436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12" name="Google Shape;212;g110b8d4ae98_30_108"/>
          <p:cNvCxnSpPr/>
          <p:nvPr/>
        </p:nvCxnSpPr>
        <p:spPr>
          <a:xfrm>
            <a:off x="5624314" y="1233767"/>
            <a:ext cx="1206300" cy="270499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13" name="Google Shape;213;g110b8d4ae98_30_108"/>
          <p:cNvSpPr txBox="1"/>
          <p:nvPr/>
        </p:nvSpPr>
        <p:spPr>
          <a:xfrm>
            <a:off x="-55310" y="1680520"/>
            <a:ext cx="28175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Input</a:t>
            </a:r>
            <a:endParaRPr b="1" i="0" sz="4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14" name="Google Shape;214;g110b8d4ae98_30_108"/>
          <p:cNvSpPr txBox="1"/>
          <p:nvPr/>
        </p:nvSpPr>
        <p:spPr>
          <a:xfrm>
            <a:off x="-2193" y="2924944"/>
            <a:ext cx="3652307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1</a:t>
            </a:r>
            <a:r>
              <a:rPr b="1" i="0" lang="en-GB" sz="4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.Grammar</a:t>
            </a:r>
            <a:endParaRPr b="1" sz="3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2.Vocabulary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Both through: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en-GB" sz="3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Listening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en-GB" sz="3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Reading</a:t>
            </a:r>
            <a:endParaRPr b="1" sz="3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15" name="Google Shape;215;g110b8d4ae98_30_108"/>
          <p:cNvSpPr/>
          <p:nvPr/>
        </p:nvSpPr>
        <p:spPr>
          <a:xfrm>
            <a:off x="6525814" y="1289988"/>
            <a:ext cx="2273328" cy="1547426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110b8d4ae98_30_108"/>
          <p:cNvSpPr txBox="1"/>
          <p:nvPr/>
        </p:nvSpPr>
        <p:spPr>
          <a:xfrm>
            <a:off x="6549003" y="1635717"/>
            <a:ext cx="2290197" cy="7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Output</a:t>
            </a:r>
            <a:endParaRPr b="1" sz="3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http://www.dianagabriel.com/blog/wp-content/uploads/2012/01/listen-2.png" id="217" name="Google Shape;217;g110b8d4ae98_30_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5856" y="5021011"/>
            <a:ext cx="1641068" cy="134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10b8d4ae98_30_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6356" y="4912230"/>
            <a:ext cx="2120900" cy="205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5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3. </a:t>
            </a:r>
            <a:r>
              <a:rPr b="1" lang="en-GB" sz="4000">
                <a:solidFill>
                  <a:srgbClr val="205867"/>
                </a:solidFill>
              </a:rPr>
              <a:t>VK OLYMPWAY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www.vk.com/climbolympus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694" name="Google Shape;694;p2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95" name="Google Shape;69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71" y="1484784"/>
            <a:ext cx="9114529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6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3. </a:t>
            </a:r>
            <a:r>
              <a:rPr b="1" lang="en-GB" sz="4000">
                <a:solidFill>
                  <a:srgbClr val="205867"/>
                </a:solidFill>
              </a:rPr>
              <a:t>VK OLYMPWAY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www.vk.com/climbolympus</a:t>
            </a:r>
            <a:endParaRPr b="1">
              <a:solidFill>
                <a:srgbClr val="205867"/>
              </a:solidFill>
            </a:endParaRPr>
          </a:p>
        </p:txBody>
      </p:sp>
      <p:sp>
        <p:nvSpPr>
          <p:cNvPr id="701" name="Google Shape;701;p2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702" name="Google Shape;70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4" y="764703"/>
            <a:ext cx="8460965" cy="595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7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4. </a:t>
            </a:r>
            <a:r>
              <a:rPr b="1" lang="en-GB" sz="4000">
                <a:solidFill>
                  <a:srgbClr val="205867"/>
                </a:solidFill>
              </a:rPr>
              <a:t>GREAT LENGTHS &amp; Olympiad Builder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708" name="Google Shape;708;p2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709" name="Google Shape;70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592913"/>
            <a:ext cx="2751534" cy="378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7864" y="1611619"/>
            <a:ext cx="5677247" cy="3855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8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4. </a:t>
            </a:r>
            <a:r>
              <a:rPr b="1" lang="en-GB" sz="4000">
                <a:solidFill>
                  <a:srgbClr val="205867"/>
                </a:solidFill>
              </a:rPr>
              <a:t>GREAT LENGTHS &amp; Olympiad Builder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716" name="Google Shape;716;p2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717" name="Google Shape;71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1" y="791547"/>
            <a:ext cx="8715353" cy="6066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/>
          <p:nvPr>
            <p:ph type="title"/>
          </p:nvPr>
        </p:nvSpPr>
        <p:spPr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r>
              <a:rPr b="1" lang="en-GB">
                <a:solidFill>
                  <a:srgbClr val="205867"/>
                </a:solidFill>
              </a:rPr>
              <a:t>4. </a:t>
            </a:r>
            <a:r>
              <a:rPr b="1" lang="en-GB" sz="4000">
                <a:solidFill>
                  <a:srgbClr val="205867"/>
                </a:solidFill>
              </a:rPr>
              <a:t>GREAT LENGTHS &amp; Olympiad Builder</a:t>
            </a: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723" name="Google Shape;723;p2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724" name="Google Shape;72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8720"/>
            <a:ext cx="9036496" cy="5238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0"/>
          <p:cNvSpPr txBox="1"/>
          <p:nvPr>
            <p:ph type="title"/>
          </p:nvPr>
        </p:nvSpPr>
        <p:spPr>
          <a:xfrm>
            <a:off x="611560" y="404664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5. </a:t>
            </a:r>
            <a:r>
              <a:rPr b="1" lang="en-GB" sz="4000">
                <a:solidFill>
                  <a:srgbClr val="205867"/>
                </a:solidFill>
              </a:rPr>
              <a:t>ENGLISH.MOSOLYMP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https://english.mosolymp.ru/vos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730" name="Google Shape;730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00" y="1412776"/>
            <a:ext cx="9017803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1"/>
          <p:cNvSpPr txBox="1"/>
          <p:nvPr>
            <p:ph type="title"/>
          </p:nvPr>
        </p:nvSpPr>
        <p:spPr>
          <a:xfrm>
            <a:off x="611560" y="404664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5. </a:t>
            </a:r>
            <a:r>
              <a:rPr b="1" lang="en-GB" sz="4000">
                <a:solidFill>
                  <a:srgbClr val="205867"/>
                </a:solidFill>
              </a:rPr>
              <a:t>ENGLISH.MOSOLYMP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https://english.mosolymp.ru/vos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736" name="Google Shape;736;p3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737" name="Google Shape;73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244" y="1481852"/>
            <a:ext cx="9190336" cy="4467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32"/>
          <p:cNvSpPr txBox="1"/>
          <p:nvPr>
            <p:ph type="title"/>
          </p:nvPr>
        </p:nvSpPr>
        <p:spPr>
          <a:xfrm>
            <a:off x="611560" y="404664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6. </a:t>
            </a:r>
            <a:r>
              <a:rPr b="1" lang="en-GB" sz="4000">
                <a:solidFill>
                  <a:srgbClr val="205867"/>
                </a:solidFill>
              </a:rPr>
              <a:t>ENGLISH.MOSOLYMP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Курс по страноведению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743" name="Google Shape;743;p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744" name="Google Shape;74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556793"/>
            <a:ext cx="9243779" cy="4191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3"/>
          <p:cNvSpPr txBox="1"/>
          <p:nvPr>
            <p:ph type="title"/>
          </p:nvPr>
        </p:nvSpPr>
        <p:spPr>
          <a:xfrm>
            <a:off x="611560" y="404664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6. </a:t>
            </a:r>
            <a:r>
              <a:rPr b="1" lang="en-GB" sz="4000">
                <a:solidFill>
                  <a:srgbClr val="205867"/>
                </a:solidFill>
              </a:rPr>
              <a:t>ENGLISH.MOSOLYMP</a:t>
            </a:r>
            <a:br>
              <a:rPr b="1" lang="en-GB" sz="4000">
                <a:solidFill>
                  <a:srgbClr val="205867"/>
                </a:solidFill>
              </a:rPr>
            </a:br>
            <a:r>
              <a:rPr b="1" lang="en-GB" sz="4000">
                <a:solidFill>
                  <a:srgbClr val="205867"/>
                </a:solidFill>
              </a:rPr>
              <a:t>Курс по страноведению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750" name="Google Shape;750;p3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751" name="Google Shape;75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47" y="1052736"/>
            <a:ext cx="9079053" cy="492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4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7. </a:t>
            </a:r>
            <a:r>
              <a:rPr b="1" lang="en-GB" sz="4000">
                <a:solidFill>
                  <a:srgbClr val="205867"/>
                </a:solidFill>
              </a:rPr>
              <a:t>АПО РФ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sp>
        <p:nvSpPr>
          <p:cNvPr id="757" name="Google Shape;757;p3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758" name="Google Shape;75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62713"/>
            <a:ext cx="9144000" cy="514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10b8d4ae98_30_122"/>
          <p:cNvSpPr/>
          <p:nvPr/>
        </p:nvSpPr>
        <p:spPr>
          <a:xfrm>
            <a:off x="208050" y="1430253"/>
            <a:ext cx="2252740" cy="1407161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110b8d4ae98_30_122"/>
          <p:cNvSpPr/>
          <p:nvPr/>
        </p:nvSpPr>
        <p:spPr>
          <a:xfrm>
            <a:off x="2817815" y="-10979"/>
            <a:ext cx="3168352" cy="1611179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110b8d4ae98_30_122"/>
          <p:cNvSpPr txBox="1"/>
          <p:nvPr/>
        </p:nvSpPr>
        <p:spPr>
          <a:xfrm>
            <a:off x="3135288" y="137291"/>
            <a:ext cx="259228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knowledge</a:t>
            </a:r>
            <a:endParaRPr b="1" sz="3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cxnSp>
        <p:nvCxnSpPr>
          <p:cNvPr id="226" name="Google Shape;226;g110b8d4ae98_30_122"/>
          <p:cNvCxnSpPr/>
          <p:nvPr/>
        </p:nvCxnSpPr>
        <p:spPr>
          <a:xfrm flipH="1">
            <a:off x="1823960" y="1218537"/>
            <a:ext cx="1062879" cy="324436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7" name="Google Shape;227;g110b8d4ae98_30_122"/>
          <p:cNvCxnSpPr/>
          <p:nvPr/>
        </p:nvCxnSpPr>
        <p:spPr>
          <a:xfrm>
            <a:off x="5624314" y="1233767"/>
            <a:ext cx="1206300" cy="270499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28" name="Google Shape;228;g110b8d4ae98_30_122"/>
          <p:cNvSpPr txBox="1"/>
          <p:nvPr/>
        </p:nvSpPr>
        <p:spPr>
          <a:xfrm>
            <a:off x="-55310" y="1680520"/>
            <a:ext cx="28175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Input</a:t>
            </a:r>
            <a:endParaRPr b="1" sz="4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29" name="Google Shape;229;g110b8d4ae98_30_122"/>
          <p:cNvSpPr txBox="1"/>
          <p:nvPr/>
        </p:nvSpPr>
        <p:spPr>
          <a:xfrm>
            <a:off x="-25742" y="2998346"/>
            <a:ext cx="3652307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1.Grammar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2.Vocabulary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G:\7th graders EC\Devamli\Карт для АК\writing.jpg" id="230" name="Google Shape;230;g110b8d4ae98_30_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4940" y="2852936"/>
            <a:ext cx="3010622" cy="187435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110b8d4ae98_30_122"/>
          <p:cNvSpPr/>
          <p:nvPr/>
        </p:nvSpPr>
        <p:spPr>
          <a:xfrm>
            <a:off x="6525814" y="1289988"/>
            <a:ext cx="2273328" cy="1547426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110b8d4ae98_30_122"/>
          <p:cNvSpPr txBox="1"/>
          <p:nvPr/>
        </p:nvSpPr>
        <p:spPr>
          <a:xfrm>
            <a:off x="6549003" y="1635717"/>
            <a:ext cx="2290197" cy="7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Output</a:t>
            </a:r>
            <a:endParaRPr b="1" sz="3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33" name="Google Shape;233;g110b8d4ae98_30_122"/>
          <p:cNvSpPr txBox="1"/>
          <p:nvPr/>
        </p:nvSpPr>
        <p:spPr>
          <a:xfrm>
            <a:off x="6204122" y="4097852"/>
            <a:ext cx="266429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Writing</a:t>
            </a:r>
            <a:endParaRPr b="1"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34" name="Google Shape;234;g110b8d4ae98_30_122"/>
          <p:cNvSpPr txBox="1"/>
          <p:nvPr/>
        </p:nvSpPr>
        <p:spPr>
          <a:xfrm>
            <a:off x="4431432" y="6146436"/>
            <a:ext cx="27328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953734"/>
                </a:solidFill>
                <a:latin typeface="Constantia"/>
                <a:ea typeface="Constantia"/>
                <a:cs typeface="Constantia"/>
                <a:sym typeface="Constantia"/>
              </a:rPr>
              <a:t>Speaking</a:t>
            </a:r>
            <a:endParaRPr b="1" sz="3600">
              <a:solidFill>
                <a:srgbClr val="953734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35" name="Google Shape;235;g110b8d4ae98_30_122"/>
          <p:cNvSpPr/>
          <p:nvPr/>
        </p:nvSpPr>
        <p:spPr>
          <a:xfrm>
            <a:off x="3447023" y="1673791"/>
            <a:ext cx="1909936" cy="1278597"/>
          </a:xfrm>
          <a:prstGeom prst="stripedRightArrow">
            <a:avLst>
              <a:gd fmla="val 40919" name="adj1"/>
              <a:gd fmla="val 48865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dianagabriel.com/blog/wp-content/uploads/2012/01/listen-2.png" id="236" name="Google Shape;236;g110b8d4ae98_30_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84" y="4802300"/>
            <a:ext cx="1641068" cy="134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10b8d4ae98_30_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60232" y="4805737"/>
            <a:ext cx="1980580" cy="195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110b8d4ae98_30_1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57365" y="4694537"/>
            <a:ext cx="2120900" cy="205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5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8. OLIMPIADA.RU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764" name="Google Shape;764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908720"/>
            <a:ext cx="8376747" cy="6282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6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9. </a:t>
            </a:r>
            <a:r>
              <a:rPr b="1" lang="en-GB" sz="4000">
                <a:solidFill>
                  <a:srgbClr val="205867"/>
                </a:solidFill>
              </a:rPr>
              <a:t>PUZZLE MOVIES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770" name="Google Shape;770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996702"/>
            <a:ext cx="8289507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7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9. </a:t>
            </a:r>
            <a:r>
              <a:rPr b="1" lang="en-GB" sz="4000">
                <a:solidFill>
                  <a:srgbClr val="205867"/>
                </a:solidFill>
              </a:rPr>
              <a:t>PUZZLE MOVIES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776" name="Google Shape;776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980728"/>
            <a:ext cx="7496367" cy="577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8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10. Rachel Am English&amp;ETJ Br English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782" name="Google Shape;782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15" y="980728"/>
            <a:ext cx="8751279" cy="5748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9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9. ETJ Br English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788" name="Google Shape;788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48" y="332656"/>
            <a:ext cx="9017892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0"/>
          <p:cNvSpPr txBox="1"/>
          <p:nvPr>
            <p:ph type="title"/>
          </p:nvPr>
        </p:nvSpPr>
        <p:spPr>
          <a:xfrm>
            <a:off x="611560" y="62068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ct val="100000"/>
              <a:buFont typeface="Calibri"/>
              <a:buNone/>
            </a:pPr>
            <a:br>
              <a:rPr b="1" lang="en-GB">
                <a:solidFill>
                  <a:srgbClr val="205867"/>
                </a:solidFill>
              </a:rPr>
            </a:br>
            <a:br>
              <a:rPr b="1" lang="en-GB">
                <a:solidFill>
                  <a:srgbClr val="205867"/>
                </a:solidFill>
              </a:rPr>
            </a:br>
            <a:r>
              <a:rPr b="1" lang="en-GB">
                <a:solidFill>
                  <a:srgbClr val="205867"/>
                </a:solidFill>
              </a:rPr>
              <a:t>9. ETJ Br English</a:t>
            </a: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br>
              <a:rPr b="1" lang="en-GB" sz="4000">
                <a:solidFill>
                  <a:srgbClr val="205867"/>
                </a:solidFill>
              </a:rPr>
            </a:br>
            <a:endParaRPr b="1">
              <a:solidFill>
                <a:srgbClr val="205867"/>
              </a:solidFill>
            </a:endParaRPr>
          </a:p>
        </p:txBody>
      </p:sp>
      <p:pic>
        <p:nvPicPr>
          <p:cNvPr id="794" name="Google Shape;794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48" y="332656"/>
            <a:ext cx="9017892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1"/>
          <p:cNvSpPr txBox="1"/>
          <p:nvPr>
            <p:ph type="title"/>
          </p:nvPr>
        </p:nvSpPr>
        <p:spPr>
          <a:xfrm>
            <a:off x="373225" y="-30698"/>
            <a:ext cx="8229600" cy="814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3100"/>
              <a:buFont typeface="Calibri"/>
              <a:buNone/>
            </a:pPr>
            <a:r>
              <a:rPr b="1" lang="en-GB" sz="3100">
                <a:solidFill>
                  <a:srgbClr val="31859B"/>
                </a:solidFill>
              </a:rPr>
              <a:t>         Follow me</a:t>
            </a:r>
            <a:endParaRPr b="1" sz="3100">
              <a:solidFill>
                <a:srgbClr val="31859B"/>
              </a:solidFill>
            </a:endParaRPr>
          </a:p>
        </p:txBody>
      </p:sp>
      <p:sp>
        <p:nvSpPr>
          <p:cNvPr id="800" name="Google Shape;800;p4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01" name="Google Shape;801;p4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02" name="Google Shape;80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7400" y="595562"/>
            <a:ext cx="3071326" cy="6245332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803" name="Google Shape;803;p41"/>
          <p:cNvSpPr txBox="1"/>
          <p:nvPr/>
        </p:nvSpPr>
        <p:spPr>
          <a:xfrm>
            <a:off x="709126" y="345928"/>
            <a:ext cx="2286000" cy="441966"/>
          </a:xfrm>
          <a:prstGeom prst="rect">
            <a:avLst/>
          </a:prstGeom>
          <a:noFill/>
          <a:ln>
            <a:noFill/>
          </a:ln>
        </p:spPr>
        <p:txBody>
          <a:bodyPr anchorCtr="0" anchor="t" bIns="51200" lIns="102400" spcFirstLastPara="1" rIns="102400" wrap="square" tIns="512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Telegram</a:t>
            </a:r>
            <a:endParaRPr b="1" sz="2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41"/>
          <p:cNvSpPr txBox="1"/>
          <p:nvPr/>
        </p:nvSpPr>
        <p:spPr>
          <a:xfrm>
            <a:off x="6298164" y="79188"/>
            <a:ext cx="1446245" cy="441966"/>
          </a:xfrm>
          <a:prstGeom prst="rect">
            <a:avLst/>
          </a:prstGeom>
          <a:noFill/>
          <a:ln>
            <a:noFill/>
          </a:ln>
        </p:spPr>
        <p:txBody>
          <a:bodyPr anchorCtr="0" anchor="t" bIns="51200" lIns="102400" spcFirstLastPara="1" rIns="102400" wrap="square" tIns="512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Instagram</a:t>
            </a:r>
            <a:endParaRPr b="1" sz="2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5" name="Google Shape;80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48" y="886278"/>
            <a:ext cx="5495157" cy="5423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Calibri"/>
              <a:buNone/>
            </a:pPr>
            <a:r>
              <a:rPr b="1" lang="en-GB" sz="3600">
                <a:solidFill>
                  <a:srgbClr val="0F243E"/>
                </a:solidFill>
              </a:rPr>
              <a:t>https://www.englishteachers.ru/education</a:t>
            </a:r>
            <a:endParaRPr/>
          </a:p>
        </p:txBody>
      </p:sp>
      <p:sp>
        <p:nvSpPr>
          <p:cNvPr id="811" name="Google Shape;811;p4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12" name="Google Shape;812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1268760"/>
            <a:ext cx="7629670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3600"/>
              <a:buFont typeface="Calibri"/>
              <a:buNone/>
            </a:pPr>
            <a:r>
              <a:rPr b="1" lang="en-GB" sz="3600">
                <a:solidFill>
                  <a:srgbClr val="0F243E"/>
                </a:solidFill>
              </a:rPr>
              <a:t>https://www.englishteachers.ru</a:t>
            </a:r>
            <a:endParaRPr b="1" sz="3600">
              <a:solidFill>
                <a:srgbClr val="0F243E"/>
              </a:solidFill>
            </a:endParaRPr>
          </a:p>
        </p:txBody>
      </p:sp>
      <p:sp>
        <p:nvSpPr>
          <p:cNvPr id="818" name="Google Shape;818;p4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19" name="Google Shape;819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654269"/>
            <a:ext cx="8003232" cy="4423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25" name="Google Shape;825;p4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E:\Documents and Settings\Admin\Рабочий стол\breaking-through-glass-ceiling1.jpg" id="826" name="Google Shape;82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620688"/>
            <a:ext cx="7711257" cy="568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0b8d4ae98_30_141"/>
          <p:cNvSpPr txBox="1"/>
          <p:nvPr>
            <p:ph type="title"/>
          </p:nvPr>
        </p:nvSpPr>
        <p:spPr>
          <a:xfrm>
            <a:off x="467544" y="22653"/>
            <a:ext cx="8229600" cy="886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</a:pPr>
            <a:r>
              <a:rPr b="1" lang="en-GB">
                <a:latin typeface="Constantia"/>
                <a:ea typeface="Constantia"/>
                <a:cs typeface="Constantia"/>
                <a:sym typeface="Constantia"/>
              </a:rPr>
              <a:t>Hard work on a regular basis</a:t>
            </a:r>
            <a:endParaRPr b="1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4" name="Google Shape;244;g110b8d4ae98_30_141"/>
          <p:cNvSpPr txBox="1"/>
          <p:nvPr>
            <p:ph idx="1" type="body"/>
          </p:nvPr>
        </p:nvSpPr>
        <p:spPr>
          <a:xfrm>
            <a:off x="107504" y="1052736"/>
            <a:ext cx="8928992" cy="5805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5 hours every day minimum (including weekends, holidays, vacations)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“day’s first hour” rule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summer – the season of the great self-work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quiet, clean workplace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have all necessary materials nearby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practice all language skills every day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think about increasing your productivity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>
                <a:latin typeface="Constantia"/>
                <a:ea typeface="Constantia"/>
                <a:cs typeface="Constantia"/>
                <a:sym typeface="Constantia"/>
              </a:rPr>
              <a:t>copybooks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Documents and Settings\Admin\Рабочий стол\Newall, Gregg, Irekl and Scott on the Summit!-725650.jpg" id="831" name="Google Shape;83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6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7200"/>
              <a:buFont typeface="Constantia"/>
              <a:buNone/>
            </a:pPr>
            <a:r>
              <a:rPr b="1" lang="en-GB" sz="720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Thank you</a:t>
            </a:r>
            <a:endParaRPr b="1" sz="72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33" name="Google Shape;833;p45"/>
          <p:cNvSpPr txBox="1"/>
          <p:nvPr>
            <p:ph idx="1" type="body"/>
          </p:nvPr>
        </p:nvSpPr>
        <p:spPr>
          <a:xfrm>
            <a:off x="0" y="1600200"/>
            <a:ext cx="86868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38100" lvl="0" marL="342900" rtl="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342900" lvl="0" marL="342900" rtl="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FFFF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