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56" r:id="rId4"/>
    <p:sldId id="258" r:id="rId5"/>
    <p:sldId id="261" r:id="rId6"/>
    <p:sldId id="263" r:id="rId7"/>
    <p:sldId id="264" r:id="rId8"/>
    <p:sldId id="265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C0B19-E62A-4E47-B50A-54245B3EAB93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690E7-30E2-4EE9-B863-D0211D3CA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7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F716-D6D1-4AE2-91E7-528BA33B86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2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5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8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6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5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0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6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7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7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7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4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CEF04-AEC4-4AA9-ACF0-14AD6D130029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11F3-4BB7-46DD-8F25-8A0F6A14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6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8204" y="32247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классы и генетическая связь неорганических соединений. Оксиды, основания, кислоты, соли: классификация, химические свойства.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900" b="1" i="1" dirty="0" smtClean="0">
                <a:solidFill>
                  <a:srgbClr val="7030A0"/>
                </a:solidFill>
              </a:rPr>
              <a:t>Занятия 2.</a:t>
            </a:r>
            <a:endParaRPr lang="ru-RU" sz="49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16929" y="5888602"/>
            <a:ext cx="3902541" cy="644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17" y="145026"/>
            <a:ext cx="1909290" cy="1906554"/>
          </a:xfrm>
          <a:prstGeom prst="rect">
            <a:avLst/>
          </a:prstGeom>
        </p:spPr>
      </p:pic>
      <p:pic>
        <p:nvPicPr>
          <p:cNvPr id="3076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7" y="2996380"/>
            <a:ext cx="1987857" cy="19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668" y="5093110"/>
            <a:ext cx="122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Кафедра химии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9694" y="5979938"/>
            <a:ext cx="806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Составитель: Соколова М.Д. – зав. </a:t>
            </a:r>
            <a:r>
              <a:rPr lang="ru-RU" sz="2400" b="1" dirty="0"/>
              <a:t>к</a:t>
            </a:r>
            <a:r>
              <a:rPr lang="ru-RU" sz="2400" b="1" dirty="0" smtClean="0"/>
              <a:t>афедрой, д.т.н., доцент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608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936" y="211138"/>
            <a:ext cx="893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Основания (гидроксиды): Классификация. Химические свойства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75" y="3828433"/>
            <a:ext cx="5223693" cy="2438096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645395" y="737516"/>
            <a:ext cx="5670105" cy="2357079"/>
            <a:chOff x="474209" y="1183359"/>
            <a:chExt cx="4583567" cy="199937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74209" y="1678816"/>
              <a:ext cx="4583567" cy="1503917"/>
              <a:chOff x="604837" y="3008798"/>
              <a:chExt cx="4583567" cy="150391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094333" y="3008798"/>
                <a:ext cx="1924050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Основания</a:t>
                </a:r>
                <a:endParaRPr lang="ru-RU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04837" y="3866384"/>
                <a:ext cx="2505075" cy="64633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C000"/>
                    </a:solidFill>
                  </a:rPr>
                  <a:t>Растворимые в воде</a:t>
                </a:r>
              </a:p>
              <a:p>
                <a:pPr algn="ctr"/>
                <a:r>
                  <a:rPr lang="ru-RU" b="1" dirty="0" smtClean="0">
                    <a:solidFill>
                      <a:srgbClr val="FFC000"/>
                    </a:solidFill>
                  </a:rPr>
                  <a:t>(Щелочи)</a:t>
                </a:r>
                <a:endParaRPr lang="ru-RU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64354" y="3866384"/>
                <a:ext cx="1924050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Нерастворимые </a:t>
                </a:r>
                <a:endParaRPr lang="ru-RU" b="1" dirty="0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085975" y="3555592"/>
                <a:ext cx="20478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>
                <a:stCxn id="7" idx="2"/>
              </p:cNvCxnSpPr>
              <p:nvPr/>
            </p:nvCxnSpPr>
            <p:spPr>
              <a:xfrm>
                <a:off x="3056358" y="3378130"/>
                <a:ext cx="0" cy="1774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2085975" y="3555592"/>
                <a:ext cx="0" cy="31079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4133850" y="3555592"/>
                <a:ext cx="0" cy="31079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1471272" y="1183359"/>
              <a:ext cx="3233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Классификация оснований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17034" y="202792"/>
            <a:ext cx="1032782" cy="876300"/>
            <a:chOff x="8982075" y="3701143"/>
            <a:chExt cx="1032782" cy="876300"/>
          </a:xfrm>
        </p:grpSpPr>
        <p:sp>
          <p:nvSpPr>
            <p:cNvPr id="22" name="Овал 21"/>
            <p:cNvSpPr/>
            <p:nvPr/>
          </p:nvSpPr>
          <p:spPr>
            <a:xfrm>
              <a:off x="8982075" y="3701143"/>
              <a:ext cx="940253" cy="876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10648" y="3766459"/>
              <a:ext cx="1004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accent1">
                      <a:lumMod val="50000"/>
                    </a:schemeClr>
                  </a:solidFill>
                </a:rPr>
                <a:t>ОН</a:t>
              </a:r>
              <a:r>
                <a:rPr lang="ru-RU" sz="4000" b="1" baseline="30000" dirty="0" smtClean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  <a:endParaRPr lang="ru-RU" sz="4000" b="1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7" y="1449257"/>
            <a:ext cx="2159499" cy="54087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836779" y="2181002"/>
            <a:ext cx="182165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Образуют все остальные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Ме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в таблице Менделеева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417" y="4320434"/>
            <a:ext cx="3939580" cy="1454094"/>
          </a:xfrm>
          <a:prstGeom prst="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 rot="10800000">
            <a:off x="2391923" y="2494078"/>
            <a:ext cx="380487" cy="339471"/>
          </a:xfrm>
          <a:prstGeom prst="rightArrow">
            <a:avLst/>
          </a:prstGeom>
          <a:solidFill>
            <a:srgbClr val="A9D3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8254491" y="2389956"/>
            <a:ext cx="504124" cy="312159"/>
          </a:xfrm>
          <a:prstGeom prst="rightArrow">
            <a:avLst/>
          </a:prstGeom>
          <a:solidFill>
            <a:srgbClr val="A9D3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91628" y="3146973"/>
            <a:ext cx="486010" cy="62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3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3450" y="16098"/>
            <a:ext cx="893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Основание: Получение. Химические свойства 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4515" y="3330733"/>
            <a:ext cx="4242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Ще</a:t>
            </a:r>
            <a:r>
              <a:rPr lang="ru-RU" sz="1600" b="1" dirty="0" smtClean="0"/>
              <a:t> – щелочь,  </a:t>
            </a:r>
            <a:r>
              <a:rPr lang="ru-RU" sz="1600" b="1" dirty="0" err="1" smtClean="0"/>
              <a:t>Ще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</a:t>
            </a:r>
            <a:r>
              <a:rPr lang="ru-RU" sz="1600" b="1" dirty="0" smtClean="0"/>
              <a:t> – щелочной металл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488325" y="3692153"/>
            <a:ext cx="375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Химические свойства оснований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2852" y="532193"/>
            <a:ext cx="44758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 1</a:t>
            </a:r>
            <a:r>
              <a:rPr lang="ru-RU" dirty="0" smtClean="0"/>
              <a:t>: 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685" y="641135"/>
            <a:ext cx="1163298" cy="3819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6" y="4069382"/>
            <a:ext cx="5814833" cy="26171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14" y="625632"/>
            <a:ext cx="5686425" cy="270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4977" y="1082342"/>
            <a:ext cx="390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Приведите примеры реакций по таблице «Химические свойства оснований»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2851" y="2302727"/>
            <a:ext cx="44758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 2</a:t>
            </a:r>
            <a:r>
              <a:rPr lang="ru-RU" dirty="0" smtClean="0"/>
              <a:t>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253" y="2915624"/>
            <a:ext cx="2007238" cy="172169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137" y="2929622"/>
            <a:ext cx="2636146" cy="1707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039" y="4757684"/>
            <a:ext cx="6099626" cy="186876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11742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6561" y="5560180"/>
            <a:ext cx="601631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Задание 1</a:t>
            </a:r>
            <a:r>
              <a:rPr lang="ru-RU" dirty="0" smtClean="0"/>
              <a:t>: </a:t>
            </a:r>
          </a:p>
          <a:p>
            <a:pPr algn="ctr"/>
            <a:r>
              <a:rPr lang="ru-RU" dirty="0" smtClean="0"/>
              <a:t>1. Назовите одно-, двух-, трехосновные кислоты.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9907" y="179277"/>
            <a:ext cx="893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Кислоты: Классификация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16" y="805287"/>
            <a:ext cx="6342205" cy="459054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0800000">
            <a:off x="6635821" y="936118"/>
            <a:ext cx="7620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2516" y="839583"/>
            <a:ext cx="442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лассификация кислот не совсем соответствует их химическим свойствам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516" y="1529962"/>
            <a:ext cx="3798009" cy="47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2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93" y="5662113"/>
            <a:ext cx="9820275" cy="828675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0" y="2853041"/>
            <a:ext cx="4271895" cy="16127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199" y="882285"/>
            <a:ext cx="6772757" cy="4638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3396" y="77563"/>
            <a:ext cx="893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Кислоты: получение и химические свойства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2" y="858293"/>
            <a:ext cx="5050381" cy="15489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2229" y="500485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Получение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67410" y="495427"/>
            <a:ext cx="446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Химические свойства</a:t>
            </a:r>
            <a:endParaRPr lang="ru-RU" b="1" dirty="0"/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>
            <a:off x="5148943" y="1752600"/>
            <a:ext cx="85245" cy="217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4680567" y="2614249"/>
            <a:ext cx="1046995" cy="477585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22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6" y="5896396"/>
            <a:ext cx="8720907" cy="73590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63396" y="77563"/>
            <a:ext cx="893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Соли: получение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977" y="612780"/>
            <a:ext cx="7739743" cy="52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396" y="77563"/>
            <a:ext cx="893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Соли: химические свойства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1" y="1886083"/>
            <a:ext cx="4505552" cy="2443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543" y="1007609"/>
            <a:ext cx="70104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3613" y="10006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Домашнее задание</a:t>
            </a:r>
            <a:endParaRPr lang="ru-RU" sz="2800" b="1" dirty="0"/>
          </a:p>
        </p:txBody>
      </p:sp>
      <p:pic>
        <p:nvPicPr>
          <p:cNvPr id="5122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" y="181584"/>
            <a:ext cx="1778214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5325" y="2743200"/>
            <a:ext cx="420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28" y="1146910"/>
            <a:ext cx="6575882" cy="3418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335" y="5636570"/>
            <a:ext cx="5067012" cy="753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24110" y="1701959"/>
            <a:ext cx="3412549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растворы серной кислоты, гидроксид бария и бромид железа (II) получите с помощью реакций максимально большое количество сложных веществ.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44237" y="1034728"/>
            <a:ext cx="14951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46193" y="803965"/>
            <a:ext cx="6096000" cy="3687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24868" y="4787219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пишите уравнения, при помощи которых можно осуществить следующие превращения </a:t>
            </a:r>
          </a:p>
        </p:txBody>
      </p:sp>
    </p:spTree>
    <p:extLst>
      <p:ext uri="{BB962C8B-B14F-4D97-AF65-F5344CB8AC3E}">
        <p14:creationId xmlns:p14="http://schemas.microsoft.com/office/powerpoint/2010/main" val="172561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BcAAAAMCAIAAAAGWbGvAAAAn0lEQVR4nGP5//8/A8WAhXIj6GXK+/fvf/78KSEhQZEpq1atCgsLo9Qtv3794uPjQxN8+vSptLQ0Cabk5uZiCt67d+/u3bt2dnbopvz58yc1NRUY60ePHoWIGBkZcXFxtba2SklJ5efnf/78+R8M/P37FxheWExhYWGZP38+LhdNnDgRmbtt2zY1NTUSfIQV2Nra8vLyUmoKmhFkmoIJAILRQD+X6A8qAAAAAElFTkSuQmCC"/>
          <p:cNvSpPr>
            <a:spLocks noChangeAspect="1" noChangeArrowheads="1"/>
          </p:cNvSpPr>
          <p:nvPr/>
        </p:nvSpPr>
        <p:spPr bwMode="auto">
          <a:xfrm>
            <a:off x="428625" y="236538"/>
            <a:ext cx="16138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0006" y="9921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В школьном коридоре были найдены два обрывка разорванных шпаргалок. На одном были написаны формулы исходных веществ, на другом – продуктов реакции. Ваша задача восстановить недостающие части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145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210</Words>
  <Application>Microsoft Office PowerPoint</Application>
  <PresentationFormat>Широкоэкранный</PresentationFormat>
  <Paragraphs>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Times New Roman</vt:lpstr>
      <vt:lpstr>Тема Office</vt:lpstr>
      <vt:lpstr>Основные классы и генетическая связь неорганических соединений. Оксиды, основания, кислоты, соли: классификация, химические свойства.  Занятия 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классы и генетическая связь неорганических соединений. Оксиды, основания, кислоты, соли: классификация, химические свойства.  Занятия 1.</dc:title>
  <dc:creator>ользователь</dc:creator>
  <cp:lastModifiedBy>ользователь</cp:lastModifiedBy>
  <cp:revision>28</cp:revision>
  <dcterms:created xsi:type="dcterms:W3CDTF">2020-04-11T16:35:00Z</dcterms:created>
  <dcterms:modified xsi:type="dcterms:W3CDTF">2020-04-18T06:00:51Z</dcterms:modified>
</cp:coreProperties>
</file>