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1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2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48" r:id="rId4"/>
    <p:sldMasterId id="2147483760" r:id="rId5"/>
    <p:sldMasterId id="2147483784" r:id="rId6"/>
    <p:sldMasterId id="2147483808" r:id="rId7"/>
    <p:sldMasterId id="2147483820" r:id="rId8"/>
    <p:sldMasterId id="2147483835" r:id="rId9"/>
    <p:sldMasterId id="2147483847" r:id="rId10"/>
    <p:sldMasterId id="2147483862" r:id="rId11"/>
    <p:sldMasterId id="2147483877" r:id="rId12"/>
    <p:sldMasterId id="2147483890" r:id="rId13"/>
  </p:sldMasterIdLst>
  <p:notesMasterIdLst>
    <p:notesMasterId r:id="rId50"/>
  </p:notesMasterIdLst>
  <p:sldIdLst>
    <p:sldId id="264" r:id="rId14"/>
    <p:sldId id="336" r:id="rId15"/>
    <p:sldId id="337" r:id="rId16"/>
    <p:sldId id="338" r:id="rId17"/>
    <p:sldId id="339" r:id="rId18"/>
    <p:sldId id="342" r:id="rId19"/>
    <p:sldId id="341" r:id="rId20"/>
    <p:sldId id="304" r:id="rId21"/>
    <p:sldId id="329" r:id="rId22"/>
    <p:sldId id="330" r:id="rId23"/>
    <p:sldId id="327" r:id="rId24"/>
    <p:sldId id="328" r:id="rId25"/>
    <p:sldId id="308" r:id="rId26"/>
    <p:sldId id="309" r:id="rId27"/>
    <p:sldId id="314" r:id="rId28"/>
    <p:sldId id="261" r:id="rId29"/>
    <p:sldId id="335" r:id="rId30"/>
    <p:sldId id="311" r:id="rId31"/>
    <p:sldId id="262" r:id="rId32"/>
    <p:sldId id="263" r:id="rId33"/>
    <p:sldId id="325" r:id="rId34"/>
    <p:sldId id="315" r:id="rId35"/>
    <p:sldId id="305" r:id="rId36"/>
    <p:sldId id="306" r:id="rId37"/>
    <p:sldId id="331" r:id="rId38"/>
    <p:sldId id="332" r:id="rId39"/>
    <p:sldId id="333" r:id="rId40"/>
    <p:sldId id="334" r:id="rId41"/>
    <p:sldId id="307" r:id="rId42"/>
    <p:sldId id="317" r:id="rId43"/>
    <p:sldId id="318" r:id="rId44"/>
    <p:sldId id="319" r:id="rId45"/>
    <p:sldId id="320" r:id="rId46"/>
    <p:sldId id="321" r:id="rId47"/>
    <p:sldId id="322" r:id="rId48"/>
    <p:sldId id="323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D7D7"/>
    <a:srgbClr val="C0CBDE"/>
    <a:srgbClr val="CBD2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10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22677-D48D-47B5-85A8-45167EBFBC4D}" type="datetimeFigureOut">
              <a:rPr lang="ru-RU" smtClean="0"/>
              <a:t>18.07.2017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8A376-E288-46BD-A35F-1E87CC576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01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20322B9-34B1-4606-8CE5-15208F979A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9812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8171809-2FA3-4FC3-A415-932BEFB0C9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807438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E72079-1E79-47F3-B2DA-56354D6CFEF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96724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A2754-0E9F-4B4B-BCB4-3B508BA9A4C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98295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A18A6-BD01-4ED9-8C5B-8B044556A19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76052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8E6EF-08BF-47F1-94FD-34785FBF2D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479595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24EAB-1312-4666-8360-50F3D0C55E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77285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7B002-2BC3-414B-8A7B-EA2A173AB4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428463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F93F7-E212-448F-B33C-A7DFD2B5AB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080502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022B4-4161-43E6-9E04-8B242DE3C7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790347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34AA3-A7A1-486B-A926-ABFA5C31C7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389561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52E43-2093-444B-935E-8DCCD1955C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2657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CAF150B-DF72-4947-9035-3B7C552CB2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553775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AC7B8-858A-479B-AAD7-3C2EE8EA9C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408294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78DA5-152B-4DAB-8994-FEABA6E1D9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055359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6169D-6D7B-4FDC-925A-86976180E7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64289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E30B4-2F26-4A07-A327-D50B25DE6E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822371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E19C5-D7B4-4553-B23B-BC5EB544EE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616287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1B981-97D7-4F8A-A16C-15F84D4EB6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735366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08C7F-FF7A-4EDE-AD8F-5847193F09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964281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EA55E-2E96-4F61-90F5-583C804C86F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97980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3C4B3-4525-4C5A-9A23-31F6A5829D9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4792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02BBB-245A-4FFF-A381-FE1358990DE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377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2AFE6-013E-4C9C-923B-E608B64ABC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83317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F49B8-A606-45F4-93A5-FEBB0AD59B8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4499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ABD84-3A42-436D-A5EA-25B82941592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8950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B73B4-B794-46AE-AF4D-D6B04B5949F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27226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F6ECF-05EA-4837-A328-D6DB0E52A17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75351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7A652-F85E-400F-9680-A2702C9EBCC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46790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BC027-F48C-4333-A212-D36EFF935AF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02898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2451EC-33A0-4E52-A52A-0B5671E29C7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70685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E9D52-D9DF-4409-94D1-2191979E794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89321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4917E6D-D45E-493C-A3FF-56394E8F7D7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50915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76730F8-C9A0-4634-9B39-E20CFB3D660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642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E249A-3E1D-49F9-8C2D-85E42F485B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419495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840FEDB-2B15-4C75-9D9D-2FC978FB63A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51224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E3AA5-78A1-438F-AE07-F0AE6E064EC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11844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3A768-B437-4DC8-ACD8-336EFE982B1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22791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929AE-F67F-48AF-B3B2-0CFEE1F5091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13808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DC25D-C4A7-4EA6-A22C-730C653D95B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4897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836C8-E269-4BF0-A79F-45206C446E7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93102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B51A7-3151-437E-955F-C9E5F92802E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99359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ACCDB-3D78-43DF-A234-DC9BF702B6E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63428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A46C2-EF1A-42EC-A71D-2339DA34E61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40665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0541E-253A-47B6-BEF4-732636CEC8B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182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8D918-3088-4678-BF31-0EA279E717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414606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16216-4DDE-4BDA-B289-6F30851C26A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74057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21DBE-312B-4395-BA53-B4AFB64D79B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60242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6E4FA-75F9-4915-AF9C-8B32BD7E4DD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88689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BB71E-A61D-4378-A6D9-8CF37CD901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773714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6D40C-C647-486C-9BCF-2D06F5EA10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292285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2EF75-89D4-424A-B1AE-E47FB7A853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446672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92805-6683-4D34-B4D9-0264626665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737893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07FDB-C221-4CAD-86BF-8742469F5B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123121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0B2D4-D800-4651-9B88-EAAFC13E79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142573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99CC3-05AD-4E40-873C-85B74FA037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114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E1407-89D7-4D41-B6F8-660E96EC7E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918445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B07DA-3D64-401C-A390-3946877193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802541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0FE66-980E-4FCA-9ECE-B6F990BE49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301632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C1166-C127-4ED8-B3E5-CE612C7D8D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924841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FA1C5-2063-4C96-98FE-9E750A7A6F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110321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C1E66-CAA1-4F30-9EC0-22280713DE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603965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F1F8C-BBBF-4DA3-9479-83C21CFD13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641496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0B1E3-197F-44B2-B519-DD7426FBC2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2092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21C8A-FD73-42D6-97E4-5E209FDD63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4541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DF8BA-1BB6-4CB0-A2C8-249B912F2D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07073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F9C76-8717-4585-AC01-5C31350E17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9765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00EE6-75AF-4AA1-AD0D-2B2F4FDEE1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3743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010F64F-AC85-4438-88D1-7F8381B7E2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40072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98805-5F63-43E6-AA86-3393058723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4680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69F10-2A54-47E4-9EB7-D0E9766667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81137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B6506-784D-4975-870F-496F8ACA61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55967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F4A9C-4556-4610-BEEF-771F093B226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4360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5D439-3C9E-4470-85E9-26DF3BFDE8A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674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92E95-B8C7-4F3F-97BF-2B39EC8123C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6447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231F7-3EE6-4B39-BEB4-D26E5CAC925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4780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A8F3C-BA84-4B64-929E-BE611C3FD6B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9194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75B68-3E8A-432F-B9E1-30BB807BB11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1838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98579-ECCE-4CA1-B322-96EED8F72BB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147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4341A74-72C0-4820-8BCC-9272022E3A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95606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0D287-0765-4B28-90B5-A828E037AF8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2793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F900C-DA9A-49F2-9A0E-3DE9080E23B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144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1C2D4-EE64-4859-B114-EE567B79B02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6801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F65F3-401F-49AB-BFF5-E8EE6A1F48E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4636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A4AFD-2F9E-4089-9894-BD74AE3E86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50950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B0294-902F-46FB-A1B2-BE5A606DB0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52816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37C70-EF4A-4FDC-94D3-4783FB4F23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6393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33DA7-F5A1-4036-8EBD-C06BF4C2A6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77011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151D4-D817-43DA-A77A-8F4CC7549B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3712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40687-C5B0-4ED3-A3D6-17D8E897F9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327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843AAF5-40F7-48A5-B193-429B6EBB7D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27372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A97F1-79B3-4B2F-A0EC-58FF655037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72434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1B746-EB22-4A4E-80DF-7FC842C6FD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513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656B0-6F99-44D1-98D9-31AA64C08B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78066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EB93F-055A-46E5-9FBC-1A4FB986D1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19550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A9519-5549-4621-89A7-A7EE46166A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38542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AC569-6C9F-4F79-ACD7-7550363FFDD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3091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7EE45-FBB4-4C2D-941B-FDEA72BA846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2656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814A1-7679-4DF7-AFB8-CDF43D9ED52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8972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5F4A8-F912-467F-9C3C-BB3FD985A76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6827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90E2F-7881-4670-A80C-77A8B57A9B4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339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F09361E-D5D5-4AA2-889D-2174829685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46402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27156-E4AB-4F8E-899E-81C0A0B05CD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9588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B8C29-B0AF-4868-8A9D-DA60C5CFE1D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542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339A0-B9E1-4B29-A131-0058DC30EC4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0411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68D67-FFA3-48B2-A66F-C2BE1089715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0338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A9042-7646-4664-AD93-93DA7B55F4D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9625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972BB-DCA5-419E-B041-2F52269E57F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0718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pPr/>
              <a:t>7/18/2017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0484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pPr/>
              <a:t>7/18/2017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4197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pPr/>
              <a:t>7/18/2017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9861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pPr/>
              <a:t>7/18/2017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175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51FC122-922A-44FB-9D69-D9E7B4A45B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84445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pPr/>
              <a:t>7/18/2017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819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pPr/>
              <a:t>7/18/2017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1946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pPr/>
              <a:t>7/18/2017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2713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pPr/>
              <a:t>7/18/2017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>
                <a:solidFill>
                  <a:srgbClr val="637052"/>
                </a:solidFill>
              </a:rPr>
              <a:pPr/>
              <a:t>‹#›</a:t>
            </a:fld>
            <a:endParaRPr lang="en-US" dirty="0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3263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" y="0"/>
            <a:ext cx="9143989" cy="491507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pPr/>
              <a:t>7/18/2017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6769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pPr/>
              <a:t>7/18/2017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6397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pPr/>
              <a:t>7/18/2017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8033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8C4B9-5834-439D-B886-3456B177D0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59119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F0F0E-4651-460D-888A-BCD793CC7C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26150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5E996-FEDD-4A17-9356-53DFDA44ED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5880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123B62F-D000-4EB2-ADF5-C541F439F2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000694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A0DCC-2D99-4B36-9078-97159EB5E6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27239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D59D3-9F5D-46F8-9EF6-5C179928DB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17451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CC876-19CA-45A3-9167-8D3A32F475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55920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88989-B89F-4248-AF12-9341139CAA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90700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F1519-EDAC-44FB-BF76-8344AF7B7C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07920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85CB2-0D4B-4563-8682-32C822FBBA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31406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485F3-6FD2-4038-B269-D4039ECE90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547939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41085-5141-4733-B154-37BCC4DB8D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23662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41373-3BD6-4061-9961-023D496D3A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69120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71ECE-9CEF-4092-B95D-0CAE6C32E9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5870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2A53E11-88AB-4ACE-AED0-4C09F5E87E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806031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069F5-DB66-4A1A-8A37-637D94675F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263163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DACFD-8674-48FA-B29E-9466B2AFC5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832987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DFFD1-D5FF-413F-B29C-C6DDA1525A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48095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368C0-B99D-4D8C-A749-A137018CFB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854775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3FFA4-0CD1-4527-BDB0-7F80FB65F0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849982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F153C-E343-41F2-A8CA-A1BE149EF6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953553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28BCE-B7DA-44D5-A9F8-0A77CFB0D3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382748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71D5A-AB69-4988-9CB2-048FCCEDF6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126244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46A96-9ECD-4AE0-829A-1E84359DBD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80296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DFC77-780A-4227-96EC-468A7FB348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0389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BBA0842-0EBE-4F36-B799-6773BCD3F1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63551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0B962-49E8-4739-BBB2-9FECAEF19E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088600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0BC3C-6F4D-4C59-965F-95F57FA688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174671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2AFBFC-6B95-472A-AA0B-383FE131B78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2130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BECFB1-8295-4AB0-B7A3-DD6792EC1B3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83107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9D4CC-560F-41B4-90BC-AD6934500BE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4883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48E2B-A31B-4CF9-9B3C-8740A42FE6E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57823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768B8-6657-4CFD-A8B7-E2A13CD2F40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65462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AD7CE-9756-4BE6-B852-591D873F13C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3650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C9FD7-244F-4821-8820-6B4CC2D0BDF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60650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28A3BB-EAC9-48B6-80D9-DEA382F8C4B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460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8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image" Target="../media/image5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slideLayout" Target="../slideLayouts/slideLayout15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0F1445-18F5-4AC6-8B66-84B373344964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1807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806DC0-AEBF-4167-A462-3A63C182A884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689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094A15-CEE5-408F-B9AC-651D10C45DA4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41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B6C217-A2BE-4E93-BBE7-91C58F8BE73B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20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17D6BB-C77F-4429-81A5-D1EBA8C4F538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5953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B9E0AF-63E3-42DC-912F-3F4D199F0C61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7976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9094D-7248-42D9-91BA-31E8E3F16857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46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6139C1-C76E-45D3-8289-718591DF0BC0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990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D1C5EF-A547-49AB-96C5-BBC6B67C958C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511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457200"/>
            <a:fld id="{98624D31-43A5-475A-80CF-332C9F6DCF35}" type="datetimeFigureOut">
              <a:rPr lang="en-US" dirty="0"/>
              <a:pPr defTabSz="457200"/>
              <a:t>7/18/2017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defTabSz="45720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defTabSz="457200"/>
            <a:fld id="{4FAB73BC-B049-4115-A692-8D63A059BFB8}" type="slidenum">
              <a:rPr lang="en-US" dirty="0"/>
              <a:pPr defTabSz="45720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18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1B0198-52BC-40BC-86A8-F31A8D11947F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8408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CDE5E0-9813-4685-9954-F03FAECD5512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0323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3CE427-3F2A-4E47-8D60-81D82D1A0ADB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974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0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alphaModFix amt="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2699792" y="1412874"/>
            <a:ext cx="6444208" cy="345628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69568" y="2406003"/>
            <a:ext cx="5904656" cy="1470025"/>
          </a:xfrm>
        </p:spPr>
        <p:txBody>
          <a:bodyPr/>
          <a:lstStyle/>
          <a:p>
            <a:pPr algn="r" eaLnBrk="1" hangingPunct="1"/>
            <a:r>
              <a:rPr lang="ru-RU" altLang="ru-RU" sz="3600" b="1" dirty="0" smtClean="0">
                <a:solidFill>
                  <a:schemeClr val="bg1"/>
                </a:solidFill>
              </a:rPr>
              <a:t>Анализ результатов конкурса. Основные аспекты содержания конкурса</a:t>
            </a:r>
            <a:endParaRPr lang="ru-RU" altLang="ru-RU" b="1" dirty="0" smtClean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4" y="5085184"/>
            <a:ext cx="8570913" cy="1224136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altLang="ru-RU" sz="3600" dirty="0" smtClean="0"/>
              <a:t>Леонтович Александр Владимирович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altLang="ru-RU" i="1" dirty="0" smtClean="0"/>
              <a:t>Кандидат психологических наук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altLang="ru-RU" i="1" dirty="0" smtClean="0"/>
              <a:t>Председатель ООД «Исследователь»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12874"/>
            <a:ext cx="2483768" cy="3433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CF4A9C-4556-4610-BEEF-771F093B226B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55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1143000"/>
          </a:xfrm>
        </p:spPr>
        <p:txBody>
          <a:bodyPr/>
          <a:lstStyle/>
          <a:p>
            <a:pPr algn="l" eaLnBrk="1" hangingPunct="1"/>
            <a:r>
              <a:rPr lang="ru-RU" altLang="ru-RU" sz="3200" b="1" smtClean="0">
                <a:solidFill>
                  <a:schemeClr val="bg1"/>
                </a:solidFill>
              </a:rPr>
              <a:t>Проектная деятельность </a:t>
            </a:r>
            <a:br>
              <a:rPr lang="ru-RU" altLang="ru-RU" sz="3200" b="1" smtClean="0">
                <a:solidFill>
                  <a:schemeClr val="bg1"/>
                </a:solidFill>
              </a:rPr>
            </a:br>
            <a:r>
              <a:rPr lang="ru-RU" altLang="ru-RU" sz="3200" b="1" smtClean="0">
                <a:solidFill>
                  <a:schemeClr val="bg1"/>
                </a:solidFill>
              </a:rPr>
              <a:t>учащихся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 smtClean="0"/>
              <a:t>деятельность, направленная на выявление необходимости и создание новых объектов и явлений окружающего мира, отличных по своим характеристикам и свойствам от известных; совместная учебно-познавательная, творческая или игровая деятельность учащихся, имеющая общую цель, согласованные методы, способы деятельности, направленная на достижение общего результата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3990147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755650" y="4762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b="1" smtClean="0">
                <a:solidFill>
                  <a:srgbClr val="FFFFFF"/>
                </a:solidFill>
              </a:rPr>
              <a:t>Виды деятельности </a:t>
            </a:r>
            <a:br>
              <a:rPr lang="ru-RU" altLang="ru-RU" b="1" smtClean="0">
                <a:solidFill>
                  <a:srgbClr val="FFFFFF"/>
                </a:solidFill>
              </a:rPr>
            </a:br>
            <a:r>
              <a:rPr lang="ru-RU" altLang="ru-RU" b="1" smtClean="0">
                <a:solidFill>
                  <a:srgbClr val="FFFFFF"/>
                </a:solidFill>
              </a:rPr>
              <a:t>в образовании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684213" y="2349500"/>
            <a:ext cx="2808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ru-RU" altLang="ru-RU" sz="16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57348" name="Group 4"/>
          <p:cNvGraphicFramePr>
            <a:graphicFrameLocks noGrp="1"/>
          </p:cNvGraphicFramePr>
          <p:nvPr/>
        </p:nvGraphicFramePr>
        <p:xfrm>
          <a:off x="250825" y="1773238"/>
          <a:ext cx="7772400" cy="4537077"/>
        </p:xfrm>
        <a:graphic>
          <a:graphicData uri="http://schemas.openxmlformats.org/drawingml/2006/table">
            <a:tbl>
              <a:tblPr/>
              <a:tblGrid>
                <a:gridCol w="2590800"/>
                <a:gridCol w="2376488"/>
                <a:gridCol w="2805112"/>
              </a:tblGrid>
              <a:tr h="504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Вид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Средство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8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Учебная деятельность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Передача заданного объема ЗУН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Технологизация учебного процесса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8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Научно-исследова-тельская деятельность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Получение объективно нового знания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Повышение научного потенциала исследователя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8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Учебно-исследова-тельская деятельность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Развитие и обучение учащихся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Моделирование процесса получения новых знаний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8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Проектная деятельность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Развитие и обучение учащихся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Создание учебного объекта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87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600200"/>
            <a:ext cx="7211144" cy="4525963"/>
          </a:xfrm>
        </p:spPr>
        <p:txBody>
          <a:bodyPr/>
          <a:lstStyle/>
          <a:p>
            <a:r>
              <a:rPr lang="ru-RU" dirty="0" smtClean="0"/>
              <a:t>Исследовательский;</a:t>
            </a:r>
          </a:p>
          <a:p>
            <a:r>
              <a:rPr lang="ru-RU" dirty="0" smtClean="0"/>
              <a:t>Информационный;</a:t>
            </a:r>
          </a:p>
          <a:p>
            <a:r>
              <a:rPr lang="ru-RU" dirty="0" smtClean="0"/>
              <a:t>Творческий;</a:t>
            </a:r>
          </a:p>
          <a:p>
            <a:r>
              <a:rPr lang="ru-RU" dirty="0" smtClean="0"/>
              <a:t>Социальный;</a:t>
            </a:r>
          </a:p>
          <a:p>
            <a:r>
              <a:rPr lang="ru-RU" dirty="0" smtClean="0"/>
              <a:t>Прикладной;</a:t>
            </a:r>
          </a:p>
          <a:p>
            <a:r>
              <a:rPr lang="ru-RU" dirty="0" smtClean="0"/>
              <a:t>Инновационный;</a:t>
            </a:r>
          </a:p>
          <a:p>
            <a:r>
              <a:rPr lang="ru-RU" dirty="0" smtClean="0"/>
              <a:t>Конструкторский;</a:t>
            </a:r>
          </a:p>
          <a:p>
            <a:r>
              <a:rPr lang="ru-RU" dirty="0" smtClean="0"/>
              <a:t>Инженерный.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7488832" cy="1143000"/>
          </a:xfrm>
        </p:spPr>
        <p:txBody>
          <a:bodyPr/>
          <a:lstStyle/>
          <a:p>
            <a:pPr algn="l"/>
            <a:r>
              <a:rPr lang="ru-RU" altLang="ru-RU" sz="3200" b="1" dirty="0" smtClean="0">
                <a:solidFill>
                  <a:schemeClr val="bg1"/>
                </a:solidFill>
              </a:rPr>
              <a:t>Виды индивидуальных проектов по ФГОС</a:t>
            </a:r>
          </a:p>
        </p:txBody>
      </p:sp>
    </p:spTree>
    <p:extLst>
      <p:ext uri="{BB962C8B-B14F-4D97-AF65-F5344CB8AC3E}">
        <p14:creationId xmlns:p14="http://schemas.microsoft.com/office/powerpoint/2010/main" val="3900976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7488832" cy="1143000"/>
          </a:xfrm>
        </p:spPr>
        <p:txBody>
          <a:bodyPr/>
          <a:lstStyle/>
          <a:p>
            <a:pPr algn="l"/>
            <a:r>
              <a:rPr lang="ru-RU" altLang="ru-RU" sz="3200" b="1" dirty="0" smtClean="0">
                <a:solidFill>
                  <a:schemeClr val="bg1"/>
                </a:solidFill>
              </a:rPr>
              <a:t>Этапы проекта по созданию действующей авиамодели</a:t>
            </a:r>
          </a:p>
        </p:txBody>
      </p:sp>
      <p:pic>
        <p:nvPicPr>
          <p:cNvPr id="1026" name="Picture 2" descr="http://kompas.ru/source/news/1260/aircraf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44" y="1484784"/>
            <a:ext cx="6039800" cy="373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2204864"/>
            <a:ext cx="59766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Выбор модели</a:t>
            </a:r>
          </a:p>
          <a:p>
            <a:r>
              <a:rPr lang="ru-RU" sz="2400" dirty="0" smtClean="0"/>
              <a:t>Выбор материала</a:t>
            </a:r>
          </a:p>
          <a:p>
            <a:r>
              <a:rPr lang="ru-RU" sz="2400" dirty="0" smtClean="0"/>
              <a:t>Изготовление деталей</a:t>
            </a:r>
          </a:p>
          <a:p>
            <a:r>
              <a:rPr lang="ru-RU" sz="2400" dirty="0" smtClean="0"/>
              <a:t>Сборка модели</a:t>
            </a:r>
          </a:p>
          <a:p>
            <a:r>
              <a:rPr lang="ru-RU" sz="2400" dirty="0" smtClean="0"/>
              <a:t>Подбор двигателя</a:t>
            </a:r>
          </a:p>
          <a:p>
            <a:r>
              <a:rPr lang="ru-RU" sz="2400" dirty="0" smtClean="0"/>
              <a:t>Установка двигателя</a:t>
            </a:r>
          </a:p>
          <a:p>
            <a:r>
              <a:rPr lang="ru-RU" sz="2400" dirty="0" smtClean="0"/>
              <a:t>Подбор системы радиоуправления</a:t>
            </a:r>
          </a:p>
          <a:p>
            <a:r>
              <a:rPr lang="ru-RU" sz="2400" dirty="0" smtClean="0"/>
              <a:t>Установка системы радиоуправления</a:t>
            </a:r>
          </a:p>
          <a:p>
            <a:r>
              <a:rPr lang="ru-RU" sz="2400" dirty="0" smtClean="0"/>
              <a:t>Испытания</a:t>
            </a:r>
          </a:p>
          <a:p>
            <a:r>
              <a:rPr lang="ru-RU" sz="2400" dirty="0" smtClean="0"/>
              <a:t>Корректировка в соответствии с результатами испытаний</a:t>
            </a:r>
          </a:p>
          <a:p>
            <a:r>
              <a:rPr lang="ru-RU" sz="2400" dirty="0" smtClean="0"/>
              <a:t>Участие в соревнованиях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381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7488832" cy="1143000"/>
          </a:xfrm>
        </p:spPr>
        <p:txBody>
          <a:bodyPr/>
          <a:lstStyle/>
          <a:p>
            <a:pPr algn="l"/>
            <a:r>
              <a:rPr lang="ru-RU" altLang="ru-RU" sz="3200" b="1" dirty="0" smtClean="0">
                <a:solidFill>
                  <a:schemeClr val="bg1"/>
                </a:solidFill>
              </a:rPr>
              <a:t>Результат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103382"/>
              </p:ext>
            </p:extLst>
          </p:nvPr>
        </p:nvGraphicFramePr>
        <p:xfrm>
          <a:off x="0" y="1397000"/>
          <a:ext cx="9144000" cy="5493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1760"/>
                <a:gridCol w="2736304"/>
                <a:gridCol w="3995936"/>
              </a:tblGrid>
              <a:tr h="591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Этап работы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«Продуктовый» результат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Образовательный результат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2582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Выбор модели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Чертеж модели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Умение выбирать интересующий объект,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оценка реалистичности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2582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Изготовление деталей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Детали, необходимые для модели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Умение работать с материалом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2582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Сборка модели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Готовая модель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Целеустремленность, умение доводить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дело до конца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2582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Подбор двигателя и системы управления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Работающая модель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Умение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анализировать и выбирать оптимальное решение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6401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Испытания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Летающая модель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Умение управлять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2582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Доработка в соответствии с результатами испытаний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Усовершенствованная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модель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Умение анализировать результат, выявлять и признавать ошибки,,  и корректировать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 результат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2582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Участие в соревнованиях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Победа в соревнованиях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Опыт самореализации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677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395289" y="404813"/>
            <a:ext cx="6841008" cy="1143000"/>
          </a:xfrm>
        </p:spPr>
        <p:txBody>
          <a:bodyPr/>
          <a:lstStyle/>
          <a:p>
            <a:pPr algn="l"/>
            <a:r>
              <a:rPr lang="ru-RU" altLang="ru-RU" sz="3200" b="1" dirty="0" smtClean="0">
                <a:solidFill>
                  <a:schemeClr val="bg1"/>
                </a:solidFill>
              </a:rPr>
              <a:t>Характер проекта  в зависимости от ведущей цели</a:t>
            </a:r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>
          <a:xfrm>
            <a:off x="107504" y="1772816"/>
            <a:ext cx="9144000" cy="460851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altLang="ru-RU" sz="2800" dirty="0" smtClean="0"/>
              <a:t>Освоение навыков работы лобзиком и техники склейки деталей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800" dirty="0" smtClean="0"/>
              <a:t>Победа на соревнованиях – комплексное проектирование под результат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800" dirty="0" smtClean="0"/>
              <a:t>Исследование характеристик полета в зависимости от профиля крыла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800" dirty="0" smtClean="0"/>
              <a:t>Подбор покрытия крыла с целью достижения максимальной скорости полета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800" dirty="0" smtClean="0"/>
              <a:t>Включение в предмет профессиональной деятельности</a:t>
            </a:r>
          </a:p>
          <a:p>
            <a:pPr>
              <a:buFont typeface="Arial" panose="020B0604020202020204" pitchFamily="34" charset="0"/>
              <a:buChar char="•"/>
            </a:pPr>
            <a:endParaRPr lang="ru-RU" altLang="ru-RU" sz="2800" dirty="0" smtClean="0"/>
          </a:p>
          <a:p>
            <a:pPr>
              <a:buFontTx/>
              <a:buChar char="-"/>
            </a:pPr>
            <a:endParaRPr lang="ru-RU" alt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357095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Общее и профессиональное образование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8756379" y="6237312"/>
            <a:ext cx="151931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212622" y="1852844"/>
            <a:ext cx="8650051" cy="4437438"/>
            <a:chOff x="258259" y="1799875"/>
            <a:chExt cx="8650051" cy="4437438"/>
          </a:xfrm>
        </p:grpSpPr>
        <p:cxnSp>
          <p:nvCxnSpPr>
            <p:cNvPr id="12" name="Прямая со стрелкой 11"/>
            <p:cNvCxnSpPr/>
            <p:nvPr/>
          </p:nvCxnSpPr>
          <p:spPr>
            <a:xfrm flipV="1">
              <a:off x="8908310" y="1844824"/>
              <a:ext cx="0" cy="4392489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8713661" y="6218203"/>
              <a:ext cx="151931" cy="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8713663" y="5085184"/>
              <a:ext cx="151931" cy="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8713662" y="2451502"/>
              <a:ext cx="151931" cy="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8713663" y="3780862"/>
              <a:ext cx="151931" cy="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7936710" y="5810180"/>
              <a:ext cx="971600" cy="380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000000"/>
                  </a:solidFill>
                </a:rPr>
                <a:t>1 класс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936710" y="4686407"/>
              <a:ext cx="971600" cy="380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000000"/>
                  </a:solidFill>
                </a:rPr>
                <a:t>4 класс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936710" y="3322387"/>
              <a:ext cx="971600" cy="380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000000"/>
                  </a:solidFill>
                </a:rPr>
                <a:t>7 класс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759986" y="2082170"/>
              <a:ext cx="11483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000000"/>
                  </a:solidFill>
                </a:rPr>
                <a:t>10 класс</a:t>
              </a:r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258259" y="1799875"/>
              <a:ext cx="7243103" cy="4309627"/>
              <a:chOff x="899592" y="1690936"/>
              <a:chExt cx="7243103" cy="4309627"/>
            </a:xfrm>
          </p:grpSpPr>
          <p:sp>
            <p:nvSpPr>
              <p:cNvPr id="6" name="Стрелка вверх 5"/>
              <p:cNvSpPr/>
              <p:nvPr/>
            </p:nvSpPr>
            <p:spPr>
              <a:xfrm rot="19075338">
                <a:off x="3755969" y="2083719"/>
                <a:ext cx="1080120" cy="2610006"/>
              </a:xfrm>
              <a:prstGeom prst="upArrow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" name="Стрелка вверх 6"/>
              <p:cNvSpPr/>
              <p:nvPr/>
            </p:nvSpPr>
            <p:spPr>
              <a:xfrm rot="2418461">
                <a:off x="5192289" y="1985792"/>
                <a:ext cx="1080120" cy="2673192"/>
              </a:xfrm>
              <a:prstGeom prst="upArrow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Пятиугольник 7"/>
              <p:cNvSpPr/>
              <p:nvPr/>
            </p:nvSpPr>
            <p:spPr>
              <a:xfrm rot="16200000">
                <a:off x="3942640" y="4645540"/>
                <a:ext cx="2128401" cy="581645"/>
              </a:xfrm>
              <a:prstGeom prst="homePlat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874951" y="3875547"/>
                <a:ext cx="226774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rgbClr val="000000"/>
                    </a:solidFill>
                  </a:rPr>
                  <a:t>Метапредметные   и личностные результаты образования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864306" y="3875547"/>
                <a:ext cx="230425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dirty="0">
                    <a:solidFill>
                      <a:srgbClr val="000000"/>
                    </a:solidFill>
                  </a:rPr>
                  <a:t>Общие и профессиональные компетенции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899592" y="1690936"/>
                <a:ext cx="410724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>
                    <a:solidFill>
                      <a:srgbClr val="000000"/>
                    </a:solidFill>
                  </a:rPr>
                  <a:t>Профессиональное образование 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006839" y="1844824"/>
                <a:ext cx="311823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sz="2000" b="1" dirty="0">
                    <a:solidFill>
                      <a:srgbClr val="000000"/>
                    </a:solidFill>
                  </a:rPr>
                  <a:t>Общее образование</a:t>
                </a:r>
              </a:p>
            </p:txBody>
          </p:sp>
        </p:grpSp>
      </p:grpSp>
      <p:sp>
        <p:nvSpPr>
          <p:cNvPr id="32" name="Овал 31"/>
          <p:cNvSpPr/>
          <p:nvPr/>
        </p:nvSpPr>
        <p:spPr>
          <a:xfrm>
            <a:off x="3824513" y="3756121"/>
            <a:ext cx="990713" cy="9832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 flipV="1">
            <a:off x="4319869" y="2996952"/>
            <a:ext cx="0" cy="605859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4319869" y="4856664"/>
            <a:ext cx="0" cy="562977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3811704" y="2996952"/>
            <a:ext cx="1016331" cy="2592288"/>
          </a:xfrm>
          <a:prstGeom prst="ellipse">
            <a:avLst/>
          </a:prstGeom>
          <a:noFill/>
          <a:ln w="762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62621" y="4881166"/>
            <a:ext cx="1257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156176" y="2576336"/>
            <a:ext cx="1966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0070C0"/>
                </a:solidFill>
              </a:rPr>
              <a:t>Способность к анализу и осознанному выбору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27584" y="2524015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>
                <a:solidFill>
                  <a:srgbClr val="0070C0"/>
                </a:solidFill>
              </a:rPr>
              <a:t>Готовность работать в заданной  профессии</a:t>
            </a:r>
          </a:p>
        </p:txBody>
      </p:sp>
    </p:spTree>
    <p:extLst>
      <p:ext uri="{BB962C8B-B14F-4D97-AF65-F5344CB8AC3E}">
        <p14:creationId xmlns:p14="http://schemas.microsoft.com/office/powerpoint/2010/main" val="248173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07950" y="404813"/>
            <a:ext cx="8229600" cy="1143000"/>
          </a:xfrm>
        </p:spPr>
        <p:txBody>
          <a:bodyPr/>
          <a:lstStyle/>
          <a:p>
            <a:pPr algn="l"/>
            <a:r>
              <a:rPr lang="ru-RU" altLang="ru-RU" sz="3200" b="1" smtClean="0">
                <a:solidFill>
                  <a:schemeClr val="bg1"/>
                </a:solidFill>
              </a:rPr>
              <a:t>Требования ФГОС к результатам обучения</a:t>
            </a: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0" y="1700213"/>
            <a:ext cx="9144000" cy="4525962"/>
          </a:xfrm>
        </p:spPr>
        <p:txBody>
          <a:bodyPr/>
          <a:lstStyle/>
          <a:p>
            <a:r>
              <a:rPr lang="ru-RU" altLang="ru-RU" sz="2200" b="1" i="1" smtClean="0">
                <a:solidFill>
                  <a:srgbClr val="000000"/>
                </a:solidFill>
              </a:rPr>
              <a:t>предметные,</a:t>
            </a:r>
            <a:r>
              <a:rPr lang="ru-RU" altLang="ru-RU" sz="2200" b="1" smtClean="0">
                <a:solidFill>
                  <a:srgbClr val="000000"/>
                </a:solidFill>
              </a:rPr>
              <a:t> </a:t>
            </a:r>
            <a:r>
              <a:rPr lang="ru-RU" altLang="ru-RU" sz="2200" smtClean="0">
                <a:solidFill>
                  <a:srgbClr val="000000"/>
                </a:solidFill>
              </a:rPr>
              <a:t>включающие освоенные обучающимися</a:t>
            </a:r>
            <a:r>
              <a:rPr lang="ru-RU" altLang="ru-RU" sz="2200" b="1" smtClean="0">
                <a:solidFill>
                  <a:srgbClr val="000000"/>
                </a:solidFill>
              </a:rPr>
              <a:t> умения </a:t>
            </a:r>
            <a:r>
              <a:rPr lang="ru-RU" altLang="ru-RU" sz="2200" smtClean="0">
                <a:solidFill>
                  <a:srgbClr val="000000"/>
                </a:solidFill>
              </a:rPr>
              <a:t>специфические для данной предметной области, виды деятельности по получению нового знания в рамках учебного предмета…</a:t>
            </a:r>
            <a:endParaRPr lang="ru-RU" altLang="ru-RU" sz="2200" smtClean="0"/>
          </a:p>
          <a:p>
            <a:r>
              <a:rPr lang="ru-RU" altLang="ru-RU" sz="2200" b="1" i="1" smtClean="0">
                <a:solidFill>
                  <a:srgbClr val="000000"/>
                </a:solidFill>
              </a:rPr>
              <a:t>метапредметные</a:t>
            </a:r>
            <a:r>
              <a:rPr lang="ru-RU" altLang="ru-RU" sz="2200" i="1" smtClean="0">
                <a:solidFill>
                  <a:srgbClr val="000000"/>
                </a:solidFill>
              </a:rPr>
              <a:t>, </a:t>
            </a:r>
            <a:r>
              <a:rPr lang="ru-RU" altLang="ru-RU" sz="2200" smtClean="0">
                <a:solidFill>
                  <a:srgbClr val="000000"/>
                </a:solidFill>
              </a:rPr>
              <a:t>включающие освоенные обучающимися межпредметные понятия и </a:t>
            </a:r>
            <a:r>
              <a:rPr lang="ru-RU" altLang="ru-RU" sz="2200" b="1" smtClean="0">
                <a:solidFill>
                  <a:srgbClr val="000000"/>
                </a:solidFill>
              </a:rPr>
              <a:t>универсальные учебные действия </a:t>
            </a:r>
            <a:r>
              <a:rPr lang="ru-RU" altLang="ru-RU" sz="2200" smtClean="0">
                <a:solidFill>
                  <a:srgbClr val="000000"/>
                </a:solidFill>
              </a:rPr>
              <a:t>(регулятивные, познавательные, коммуникативные), способность их использования в учебной, познавательной и социальной практике…</a:t>
            </a:r>
          </a:p>
          <a:p>
            <a:r>
              <a:rPr lang="ru-RU" altLang="ru-RU" sz="2200" b="1" i="1" smtClean="0">
                <a:solidFill>
                  <a:srgbClr val="000000"/>
                </a:solidFill>
              </a:rPr>
              <a:t>личностные</a:t>
            </a:r>
            <a:r>
              <a:rPr lang="ru-RU" altLang="ru-RU" sz="2200" smtClean="0">
                <a:solidFill>
                  <a:srgbClr val="000000"/>
                </a:solidFill>
              </a:rPr>
              <a:t>, включающие готовность и способность обучающихся </a:t>
            </a:r>
            <a:r>
              <a:rPr lang="ru-RU" altLang="ru-RU" sz="2200" b="1" smtClean="0">
                <a:solidFill>
                  <a:srgbClr val="000000"/>
                </a:solidFill>
              </a:rPr>
              <a:t>к саморазвитию </a:t>
            </a:r>
            <a:r>
              <a:rPr lang="ru-RU" altLang="ru-RU" sz="2200" smtClean="0">
                <a:solidFill>
                  <a:srgbClr val="000000"/>
                </a:solidFill>
              </a:rPr>
              <a:t>и личностному </a:t>
            </a:r>
            <a:r>
              <a:rPr lang="ru-RU" altLang="ru-RU" sz="2200" b="1" smtClean="0">
                <a:solidFill>
                  <a:srgbClr val="000000"/>
                </a:solidFill>
              </a:rPr>
              <a:t>самоопределению</a:t>
            </a:r>
            <a:r>
              <a:rPr lang="ru-RU" altLang="ru-RU" sz="2200" smtClean="0">
                <a:solidFill>
                  <a:srgbClr val="000000"/>
                </a:solidFill>
              </a:rPr>
              <a:t>, сформированность их мотивации к обучению и целенаправленной познавательной </a:t>
            </a:r>
            <a:r>
              <a:rPr lang="ru-RU" altLang="ru-RU" sz="2200" b="1" smtClean="0">
                <a:solidFill>
                  <a:srgbClr val="000000"/>
                </a:solidFill>
              </a:rPr>
              <a:t>деятельности</a:t>
            </a:r>
            <a:r>
              <a:rPr lang="ru-RU" altLang="ru-RU" sz="2200" smtClean="0">
                <a:solidFill>
                  <a:srgbClr val="0000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4844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7570787" cy="1143000"/>
          </a:xfrm>
        </p:spPr>
        <p:txBody>
          <a:bodyPr/>
          <a:lstStyle/>
          <a:p>
            <a:pPr algn="l"/>
            <a:r>
              <a:rPr lang="ru-RU" altLang="ru-RU" sz="3200" b="1" dirty="0" err="1" smtClean="0">
                <a:solidFill>
                  <a:schemeClr val="bg1"/>
                </a:solidFill>
              </a:rPr>
              <a:t>Профориентационные</a:t>
            </a:r>
            <a:r>
              <a:rPr lang="ru-RU" altLang="ru-RU" sz="3200" b="1" dirty="0" smtClean="0">
                <a:solidFill>
                  <a:schemeClr val="bg1"/>
                </a:solidFill>
              </a:rPr>
              <a:t> задачи проектной смены</a:t>
            </a:r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>
          <a:xfrm>
            <a:off x="179512" y="2233791"/>
            <a:ext cx="9144000" cy="460851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altLang="ru-RU" sz="2800" dirty="0" smtClean="0"/>
              <a:t>Знакомство с актуальной проблематикой современных науки и техники;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800" dirty="0" smtClean="0"/>
              <a:t>Навыки работы современными научными методами на современном оборудовании;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800" dirty="0" smtClean="0"/>
              <a:t>Личное знакомство с ведущими специалистами;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800" dirty="0" smtClean="0"/>
              <a:t>Знакомство с культурой современной профессиональной деятельности;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800" dirty="0" smtClean="0"/>
              <a:t>Создание работающих прототипов.</a:t>
            </a:r>
          </a:p>
          <a:p>
            <a:pPr>
              <a:buFontTx/>
              <a:buChar char="-"/>
            </a:pPr>
            <a:endParaRPr lang="ru-RU" alt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9335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7570787" cy="1143000"/>
          </a:xfrm>
        </p:spPr>
        <p:txBody>
          <a:bodyPr/>
          <a:lstStyle/>
          <a:p>
            <a:pPr algn="l"/>
            <a:r>
              <a:rPr lang="ru-RU" altLang="ru-RU" sz="3200" b="1" dirty="0" smtClean="0">
                <a:solidFill>
                  <a:schemeClr val="bg1"/>
                </a:solidFill>
              </a:rPr>
              <a:t>Работа над исследованием</a:t>
            </a:r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>
          <a:xfrm>
            <a:off x="0" y="1773238"/>
            <a:ext cx="9144000" cy="4608512"/>
          </a:xfrm>
        </p:spPr>
        <p:txBody>
          <a:bodyPr/>
          <a:lstStyle/>
          <a:p>
            <a:pPr>
              <a:buFontTx/>
              <a:buChar char="-"/>
            </a:pPr>
            <a:r>
              <a:rPr lang="ru-RU" altLang="ru-RU" sz="2400" dirty="0" smtClean="0"/>
              <a:t>Область исследования – к чему душа лежит?</a:t>
            </a:r>
          </a:p>
          <a:p>
            <a:pPr>
              <a:buFontTx/>
              <a:buChar char="-"/>
            </a:pPr>
            <a:r>
              <a:rPr lang="ru-RU" altLang="ru-RU" sz="2400" dirty="0" smtClean="0"/>
              <a:t>Объект – что реально существующее выбираем?</a:t>
            </a:r>
          </a:p>
          <a:p>
            <a:pPr>
              <a:buFontTx/>
              <a:buChar char="-"/>
            </a:pPr>
            <a:r>
              <a:rPr lang="ru-RU" altLang="ru-RU" sz="2400" dirty="0" smtClean="0"/>
              <a:t>Предмет – какое свойство объекта выбираем?</a:t>
            </a:r>
          </a:p>
          <a:p>
            <a:pPr>
              <a:buFontTx/>
              <a:buChar char="-"/>
            </a:pPr>
            <a:r>
              <a:rPr lang="ru-RU" altLang="ru-RU" sz="2400" dirty="0" smtClean="0"/>
              <a:t>Цель – к чему стремимся?</a:t>
            </a:r>
          </a:p>
          <a:p>
            <a:pPr>
              <a:buFontTx/>
              <a:buChar char="-"/>
            </a:pPr>
            <a:r>
              <a:rPr lang="ru-RU" altLang="ru-RU" sz="2400" dirty="0" smtClean="0"/>
              <a:t>Задачи – какие шаги по достижению цели?</a:t>
            </a:r>
          </a:p>
          <a:p>
            <a:pPr>
              <a:buFontTx/>
              <a:buChar char="-"/>
            </a:pPr>
            <a:r>
              <a:rPr lang="ru-RU" altLang="ru-RU" sz="2400" dirty="0" smtClean="0"/>
              <a:t>Гипотеза – какой результат прогнозируем?</a:t>
            </a:r>
          </a:p>
          <a:p>
            <a:pPr>
              <a:buFontTx/>
              <a:buChar char="-"/>
            </a:pPr>
            <a:r>
              <a:rPr lang="ru-RU" altLang="ru-RU" sz="2400" dirty="0" smtClean="0"/>
              <a:t>Методика – что делаем?</a:t>
            </a:r>
          </a:p>
          <a:p>
            <a:pPr>
              <a:buFontTx/>
              <a:buChar char="-"/>
            </a:pPr>
            <a:r>
              <a:rPr lang="ru-RU" altLang="ru-RU" sz="2400" dirty="0" smtClean="0"/>
              <a:t>Данные – что получаем?</a:t>
            </a:r>
          </a:p>
          <a:p>
            <a:pPr>
              <a:buFontTx/>
              <a:buChar char="-"/>
            </a:pPr>
            <a:r>
              <a:rPr lang="ru-RU" altLang="ru-RU" sz="2400" dirty="0" smtClean="0"/>
              <a:t>Обработка – какие методы используем?</a:t>
            </a:r>
          </a:p>
          <a:p>
            <a:pPr>
              <a:buFontTx/>
              <a:buChar char="-"/>
            </a:pPr>
            <a:r>
              <a:rPr lang="ru-RU" altLang="ru-RU" sz="2400" dirty="0" smtClean="0"/>
              <a:t>Анализ</a:t>
            </a:r>
            <a:r>
              <a:rPr lang="en-US" altLang="ru-RU" sz="2400" dirty="0" smtClean="0"/>
              <a:t> – </a:t>
            </a:r>
            <a:r>
              <a:rPr lang="ru-RU" altLang="ru-RU" sz="2400" dirty="0" smtClean="0"/>
              <a:t>что и как мы сопоставляем?</a:t>
            </a:r>
          </a:p>
          <a:p>
            <a:pPr>
              <a:buFontTx/>
              <a:buChar char="-"/>
            </a:pPr>
            <a:r>
              <a:rPr lang="ru-RU" altLang="ru-RU" sz="2400" dirty="0" smtClean="0"/>
              <a:t>Результат – что мы получили? Подтвердилась ли гипотеза?</a:t>
            </a:r>
          </a:p>
          <a:p>
            <a:pPr>
              <a:buFontTx/>
              <a:buChar char="-"/>
            </a:pPr>
            <a:endParaRPr lang="ru-RU" altLang="ru-RU" sz="2800" dirty="0" smtClean="0"/>
          </a:p>
          <a:p>
            <a:pPr>
              <a:buFontTx/>
              <a:buChar char="-"/>
            </a:pPr>
            <a:endParaRPr lang="ru-RU" alt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47722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8229600" cy="1143000"/>
          </a:xfrm>
        </p:spPr>
        <p:txBody>
          <a:bodyPr/>
          <a:lstStyle/>
          <a:p>
            <a:pPr algn="l" eaLnBrk="1" hangingPunct="1"/>
            <a:r>
              <a:rPr lang="ru-RU" altLang="ru-RU" sz="3200" b="1" smtClean="0">
                <a:solidFill>
                  <a:schemeClr val="bg1"/>
                </a:solidFill>
              </a:rPr>
              <a:t>Цель семинара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62150"/>
            <a:ext cx="8893175" cy="48958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800" smtClean="0"/>
              <a:t>Выработка единой системы проведения конкурса исследовательских и проектных работ в 2017/2018 учебном году;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800" smtClean="0"/>
              <a:t>Формирование экспертного сообщества и развитие межрегиональной сетевой системы поддержки проектной и исследовательской деятельности учащихся в общем и дополнительном образовании;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800" smtClean="0"/>
              <a:t>Развитие в регионах РФ инфраструктуры для работы с одаренными школьниками, ориентированной на единые методики и критерии оценки результатов проектной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413963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7570787" cy="1143000"/>
          </a:xfrm>
        </p:spPr>
        <p:txBody>
          <a:bodyPr/>
          <a:lstStyle/>
          <a:p>
            <a:pPr algn="l"/>
            <a:r>
              <a:rPr lang="ru-RU" altLang="ru-RU" sz="3200" b="1" dirty="0" smtClean="0">
                <a:solidFill>
                  <a:schemeClr val="bg1"/>
                </a:solidFill>
              </a:rPr>
              <a:t>Работа над проектом</a:t>
            </a:r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>
          <a:xfrm>
            <a:off x="0" y="1773238"/>
            <a:ext cx="9144000" cy="4608512"/>
          </a:xfrm>
        </p:spPr>
        <p:txBody>
          <a:bodyPr/>
          <a:lstStyle/>
          <a:p>
            <a:pPr>
              <a:buFontTx/>
              <a:buChar char="-"/>
            </a:pPr>
            <a:r>
              <a:rPr lang="ru-RU" altLang="ru-RU" sz="2400" dirty="0" smtClean="0"/>
              <a:t>Область проектирования – к чему душа лежит?</a:t>
            </a:r>
          </a:p>
          <a:p>
            <a:pPr>
              <a:buFontTx/>
              <a:buChar char="-"/>
            </a:pPr>
            <a:r>
              <a:rPr lang="ru-RU" altLang="ru-RU" sz="2400" dirty="0" smtClean="0"/>
              <a:t>Образ будущего – давайте помечтаем…</a:t>
            </a:r>
          </a:p>
          <a:p>
            <a:pPr>
              <a:buFontTx/>
              <a:buChar char="-"/>
            </a:pPr>
            <a:r>
              <a:rPr lang="ru-RU" altLang="ru-RU" sz="2400" dirty="0" smtClean="0"/>
              <a:t>Актуальность – зачем это нужно?</a:t>
            </a:r>
          </a:p>
          <a:p>
            <a:pPr>
              <a:buFontTx/>
              <a:buChar char="-"/>
            </a:pPr>
            <a:r>
              <a:rPr lang="ru-RU" altLang="ru-RU" sz="2400" dirty="0" smtClean="0"/>
              <a:t>Цель </a:t>
            </a:r>
            <a:r>
              <a:rPr lang="ru-RU" altLang="ru-RU" sz="2400" dirty="0"/>
              <a:t>– </a:t>
            </a:r>
            <a:r>
              <a:rPr lang="ru-RU" altLang="ru-RU" sz="2400" dirty="0" smtClean="0"/>
              <a:t>что создаем?</a:t>
            </a:r>
            <a:endParaRPr lang="ru-RU" altLang="ru-RU" sz="2400" dirty="0"/>
          </a:p>
          <a:p>
            <a:pPr>
              <a:buFontTx/>
              <a:buChar char="-"/>
            </a:pPr>
            <a:r>
              <a:rPr lang="ru-RU" altLang="ru-RU" sz="2400" dirty="0" smtClean="0"/>
              <a:t>Критерии – какие качества объекта контролируем?</a:t>
            </a:r>
          </a:p>
          <a:p>
            <a:pPr>
              <a:buFontTx/>
              <a:buChar char="-"/>
            </a:pPr>
            <a:r>
              <a:rPr lang="ru-RU" altLang="ru-RU" sz="2400" dirty="0" smtClean="0"/>
              <a:t>Задачи – какие шаги по достижению цели?</a:t>
            </a:r>
          </a:p>
          <a:p>
            <a:pPr>
              <a:buFontTx/>
              <a:buChar char="-"/>
            </a:pPr>
            <a:r>
              <a:rPr lang="ru-RU" altLang="ru-RU" sz="2400" dirty="0" smtClean="0"/>
              <a:t>План – какова последовательность действий?</a:t>
            </a:r>
          </a:p>
          <a:p>
            <a:pPr>
              <a:buFontTx/>
              <a:buChar char="-"/>
            </a:pPr>
            <a:r>
              <a:rPr lang="ru-RU" altLang="ru-RU" sz="2400" dirty="0" smtClean="0"/>
              <a:t>Ресурсы – что нам понадобиться и как это получим?</a:t>
            </a:r>
          </a:p>
          <a:p>
            <a:pPr>
              <a:buFontTx/>
              <a:buChar char="-"/>
            </a:pPr>
            <a:r>
              <a:rPr lang="ru-RU" altLang="ru-RU" sz="2400" dirty="0" smtClean="0"/>
              <a:t>Методика –  какие приемы применяем?</a:t>
            </a:r>
          </a:p>
          <a:p>
            <a:pPr>
              <a:buFontTx/>
              <a:buChar char="-"/>
            </a:pPr>
            <a:r>
              <a:rPr lang="ru-RU" altLang="ru-RU" sz="2400" dirty="0" smtClean="0"/>
              <a:t>Корректировка – что изменяем, если что-то идет не так?</a:t>
            </a:r>
          </a:p>
          <a:p>
            <a:pPr>
              <a:buFontTx/>
              <a:buChar char="-"/>
            </a:pPr>
            <a:r>
              <a:rPr lang="ru-RU" altLang="ru-RU" sz="2400" dirty="0" smtClean="0"/>
              <a:t>Результат – что получили, соответствует ли замыслу?</a:t>
            </a:r>
            <a:endParaRPr lang="ru-RU" altLang="ru-RU" sz="2400" dirty="0"/>
          </a:p>
          <a:p>
            <a:pPr>
              <a:buFontTx/>
              <a:buChar char="-"/>
            </a:pPr>
            <a:endParaRPr lang="ru-RU" altLang="ru-RU" sz="2800" dirty="0" smtClean="0"/>
          </a:p>
          <a:p>
            <a:pPr>
              <a:buFontTx/>
              <a:buChar char="-"/>
            </a:pPr>
            <a:endParaRPr lang="ru-RU" alt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55712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4788" y="188913"/>
            <a:ext cx="8229600" cy="1143000"/>
          </a:xfrm>
        </p:spPr>
        <p:txBody>
          <a:bodyPr/>
          <a:lstStyle/>
          <a:p>
            <a:pPr algn="l"/>
            <a:r>
              <a:rPr lang="ru-RU" altLang="ru-RU" sz="3200" b="1" smtClean="0">
                <a:solidFill>
                  <a:schemeClr val="bg1"/>
                </a:solidFill>
              </a:rPr>
              <a:t>Проектная команда</a:t>
            </a:r>
          </a:p>
        </p:txBody>
      </p:sp>
      <p:sp>
        <p:nvSpPr>
          <p:cNvPr id="26627" name="Text Box 8"/>
          <p:cNvSpPr txBox="1">
            <a:spLocks noChangeArrowheads="1"/>
          </p:cNvSpPr>
          <p:nvPr/>
        </p:nvSpPr>
        <p:spPr bwMode="auto">
          <a:xfrm>
            <a:off x="3348038" y="1700213"/>
            <a:ext cx="1943100" cy="3698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Проблема</a:t>
            </a:r>
          </a:p>
        </p:txBody>
      </p:sp>
      <p:sp>
        <p:nvSpPr>
          <p:cNvPr id="26628" name="Text Box 9"/>
          <p:cNvSpPr txBox="1">
            <a:spLocks noChangeArrowheads="1"/>
          </p:cNvSpPr>
          <p:nvPr/>
        </p:nvSpPr>
        <p:spPr bwMode="auto">
          <a:xfrm>
            <a:off x="3379788" y="2714625"/>
            <a:ext cx="1943100" cy="3698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Задачи</a:t>
            </a:r>
          </a:p>
        </p:txBody>
      </p:sp>
      <p:sp>
        <p:nvSpPr>
          <p:cNvPr id="26629" name="Text Box 10"/>
          <p:cNvSpPr txBox="1">
            <a:spLocks noChangeArrowheads="1"/>
          </p:cNvSpPr>
          <p:nvPr/>
        </p:nvSpPr>
        <p:spPr bwMode="auto">
          <a:xfrm>
            <a:off x="3348038" y="2276475"/>
            <a:ext cx="1943100" cy="3698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Цель</a:t>
            </a:r>
          </a:p>
        </p:txBody>
      </p:sp>
      <p:sp>
        <p:nvSpPr>
          <p:cNvPr id="26630" name="Text Box 11"/>
          <p:cNvSpPr txBox="1">
            <a:spLocks noChangeArrowheads="1"/>
          </p:cNvSpPr>
          <p:nvPr/>
        </p:nvSpPr>
        <p:spPr bwMode="auto">
          <a:xfrm>
            <a:off x="3348038" y="4221163"/>
            <a:ext cx="1943100" cy="3698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Гипотеза</a:t>
            </a:r>
          </a:p>
        </p:txBody>
      </p:sp>
      <p:sp>
        <p:nvSpPr>
          <p:cNvPr id="26631" name="Text Box 12"/>
          <p:cNvSpPr txBox="1">
            <a:spLocks noChangeArrowheads="1"/>
          </p:cNvSpPr>
          <p:nvPr/>
        </p:nvSpPr>
        <p:spPr bwMode="auto">
          <a:xfrm>
            <a:off x="3355975" y="4692650"/>
            <a:ext cx="1943100" cy="3698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Метод</a:t>
            </a:r>
          </a:p>
        </p:txBody>
      </p:sp>
      <p:sp>
        <p:nvSpPr>
          <p:cNvPr id="26632" name="Text Box 13"/>
          <p:cNvSpPr txBox="1">
            <a:spLocks noChangeArrowheads="1"/>
          </p:cNvSpPr>
          <p:nvPr/>
        </p:nvSpPr>
        <p:spPr bwMode="auto">
          <a:xfrm>
            <a:off x="3355975" y="5243513"/>
            <a:ext cx="1943100" cy="3698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Результат</a:t>
            </a:r>
          </a:p>
        </p:txBody>
      </p:sp>
      <p:sp>
        <p:nvSpPr>
          <p:cNvPr id="26633" name="Text Box 14"/>
          <p:cNvSpPr txBox="1">
            <a:spLocks noChangeArrowheads="1"/>
          </p:cNvSpPr>
          <p:nvPr/>
        </p:nvSpPr>
        <p:spPr bwMode="auto">
          <a:xfrm>
            <a:off x="3348038" y="3222625"/>
            <a:ext cx="1943100" cy="3698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Объект</a:t>
            </a:r>
          </a:p>
        </p:txBody>
      </p:sp>
      <p:sp>
        <p:nvSpPr>
          <p:cNvPr id="26634" name="Text Box 15"/>
          <p:cNvSpPr txBox="1">
            <a:spLocks noChangeArrowheads="1"/>
          </p:cNvSpPr>
          <p:nvPr/>
        </p:nvSpPr>
        <p:spPr bwMode="auto">
          <a:xfrm>
            <a:off x="3324225" y="3722688"/>
            <a:ext cx="1943100" cy="3698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Предмет</a:t>
            </a:r>
          </a:p>
        </p:txBody>
      </p:sp>
      <p:sp>
        <p:nvSpPr>
          <p:cNvPr id="2" name="Овал 1"/>
          <p:cNvSpPr/>
          <p:nvPr/>
        </p:nvSpPr>
        <p:spPr>
          <a:xfrm>
            <a:off x="2124075" y="1860550"/>
            <a:ext cx="431800" cy="3921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139950" y="3700463"/>
            <a:ext cx="431800" cy="39211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124075" y="2870200"/>
            <a:ext cx="431800" cy="39052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163763" y="4819650"/>
            <a:ext cx="433387" cy="39052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6639" name="TextBox 2"/>
          <p:cNvSpPr txBox="1">
            <a:spLocks noChangeArrowheads="1"/>
          </p:cNvSpPr>
          <p:nvPr/>
        </p:nvSpPr>
        <p:spPr bwMode="auto">
          <a:xfrm>
            <a:off x="492125" y="1733550"/>
            <a:ext cx="2016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Теоретик-аналитик</a:t>
            </a:r>
          </a:p>
        </p:txBody>
      </p:sp>
      <p:sp>
        <p:nvSpPr>
          <p:cNvPr id="26640" name="TextBox 16"/>
          <p:cNvSpPr txBox="1">
            <a:spLocks noChangeArrowheads="1"/>
          </p:cNvSpPr>
          <p:nvPr/>
        </p:nvSpPr>
        <p:spPr bwMode="auto">
          <a:xfrm>
            <a:off x="187325" y="2847975"/>
            <a:ext cx="2335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Проектировщик</a:t>
            </a:r>
          </a:p>
        </p:txBody>
      </p:sp>
      <p:sp>
        <p:nvSpPr>
          <p:cNvPr id="26641" name="TextBox 3"/>
          <p:cNvSpPr txBox="1">
            <a:spLocks noChangeArrowheads="1"/>
          </p:cNvSpPr>
          <p:nvPr/>
        </p:nvSpPr>
        <p:spPr bwMode="auto">
          <a:xfrm>
            <a:off x="158750" y="3700463"/>
            <a:ext cx="201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 Исследователь</a:t>
            </a:r>
          </a:p>
        </p:txBody>
      </p:sp>
      <p:sp>
        <p:nvSpPr>
          <p:cNvPr id="26642" name="TextBox 18"/>
          <p:cNvSpPr txBox="1">
            <a:spLocks noChangeArrowheads="1"/>
          </p:cNvSpPr>
          <p:nvPr/>
        </p:nvSpPr>
        <p:spPr bwMode="auto">
          <a:xfrm>
            <a:off x="33338" y="4808538"/>
            <a:ext cx="2179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 Экспериментатор</a:t>
            </a:r>
          </a:p>
        </p:txBody>
      </p:sp>
      <p:sp>
        <p:nvSpPr>
          <p:cNvPr id="26643" name="Text Box 13"/>
          <p:cNvSpPr txBox="1">
            <a:spLocks noChangeArrowheads="1"/>
          </p:cNvSpPr>
          <p:nvPr/>
        </p:nvSpPr>
        <p:spPr bwMode="auto">
          <a:xfrm>
            <a:off x="3349625" y="5730875"/>
            <a:ext cx="1943100" cy="3698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Презентация</a:t>
            </a:r>
          </a:p>
        </p:txBody>
      </p:sp>
      <p:sp>
        <p:nvSpPr>
          <p:cNvPr id="26644" name="Text Box 13"/>
          <p:cNvSpPr txBox="1">
            <a:spLocks noChangeArrowheads="1"/>
          </p:cNvSpPr>
          <p:nvPr/>
        </p:nvSpPr>
        <p:spPr bwMode="auto">
          <a:xfrm>
            <a:off x="3354388" y="6207125"/>
            <a:ext cx="1943100" cy="3698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Популяризация</a:t>
            </a:r>
          </a:p>
        </p:txBody>
      </p:sp>
      <p:sp>
        <p:nvSpPr>
          <p:cNvPr id="22" name="Овал 21"/>
          <p:cNvSpPr/>
          <p:nvPr/>
        </p:nvSpPr>
        <p:spPr>
          <a:xfrm rot="21406127">
            <a:off x="2174875" y="5722938"/>
            <a:ext cx="431800" cy="39052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6646" name="TextBox 22"/>
          <p:cNvSpPr txBox="1">
            <a:spLocks noChangeArrowheads="1"/>
          </p:cNvSpPr>
          <p:nvPr/>
        </p:nvSpPr>
        <p:spPr bwMode="auto">
          <a:xfrm>
            <a:off x="827088" y="5732463"/>
            <a:ext cx="1430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 Дизайнер</a:t>
            </a:r>
          </a:p>
        </p:txBody>
      </p:sp>
      <p:sp>
        <p:nvSpPr>
          <p:cNvPr id="24" name="Овал 23"/>
          <p:cNvSpPr/>
          <p:nvPr/>
        </p:nvSpPr>
        <p:spPr>
          <a:xfrm rot="21406127">
            <a:off x="2174875" y="6221413"/>
            <a:ext cx="431800" cy="39211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6648" name="TextBox 24"/>
          <p:cNvSpPr txBox="1">
            <a:spLocks noChangeArrowheads="1"/>
          </p:cNvSpPr>
          <p:nvPr/>
        </p:nvSpPr>
        <p:spPr bwMode="auto">
          <a:xfrm>
            <a:off x="323850" y="6221413"/>
            <a:ext cx="1795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 </a:t>
            </a:r>
            <a:r>
              <a:rPr lang="en-US" altLang="ru-RU" smtClean="0">
                <a:solidFill>
                  <a:srgbClr val="000000"/>
                </a:solidFill>
              </a:rPr>
              <a:t>PR</a:t>
            </a:r>
            <a:r>
              <a:rPr lang="ru-RU" altLang="ru-RU" smtClean="0">
                <a:solidFill>
                  <a:srgbClr val="000000"/>
                </a:solidFill>
              </a:rPr>
              <a:t>-менеджер</a:t>
            </a:r>
          </a:p>
        </p:txBody>
      </p:sp>
      <p:sp>
        <p:nvSpPr>
          <p:cNvPr id="27" name="Овал 26"/>
          <p:cNvSpPr/>
          <p:nvPr/>
        </p:nvSpPr>
        <p:spPr>
          <a:xfrm>
            <a:off x="5795963" y="1874838"/>
            <a:ext cx="431800" cy="39052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6650" name="TextBox 28"/>
          <p:cNvSpPr txBox="1">
            <a:spLocks noChangeArrowheads="1"/>
          </p:cNvSpPr>
          <p:nvPr/>
        </p:nvSpPr>
        <p:spPr bwMode="auto">
          <a:xfrm>
            <a:off x="6443663" y="1876425"/>
            <a:ext cx="233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Организатор</a:t>
            </a:r>
          </a:p>
        </p:txBody>
      </p:sp>
      <p:sp>
        <p:nvSpPr>
          <p:cNvPr id="26651" name="TextBox 29"/>
          <p:cNvSpPr txBox="1">
            <a:spLocks noChangeArrowheads="1"/>
          </p:cNvSpPr>
          <p:nvPr/>
        </p:nvSpPr>
        <p:spPr bwMode="auto">
          <a:xfrm>
            <a:off x="5795963" y="5062538"/>
            <a:ext cx="2336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smtClean="0">
                <a:solidFill>
                  <a:srgbClr val="000000"/>
                </a:solidFill>
              </a:rPr>
              <a:t>Проектная команда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338" y="1557338"/>
            <a:ext cx="8099425" cy="50673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17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7570787" cy="1143000"/>
          </a:xfrm>
        </p:spPr>
        <p:txBody>
          <a:bodyPr/>
          <a:lstStyle/>
          <a:p>
            <a:pPr algn="l"/>
            <a:r>
              <a:rPr lang="ru-RU" altLang="ru-RU" sz="3200" b="1" dirty="0" smtClean="0">
                <a:solidFill>
                  <a:schemeClr val="bg1"/>
                </a:solidFill>
              </a:rPr>
              <a:t>Параметры психолого-педагогической оценки проекта</a:t>
            </a:r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>
          <a:xfrm>
            <a:off x="0" y="1773238"/>
            <a:ext cx="9144000" cy="4608512"/>
          </a:xfrm>
        </p:spPr>
        <p:txBody>
          <a:bodyPr/>
          <a:lstStyle/>
          <a:p>
            <a:pPr>
              <a:buFontTx/>
              <a:buChar char="-"/>
            </a:pPr>
            <a:r>
              <a:rPr lang="ru-RU" altLang="ru-RU" sz="2400" dirty="0" smtClean="0"/>
              <a:t>Насколько могут достигаться метапредметные и личностные результаты образования?</a:t>
            </a:r>
          </a:p>
          <a:p>
            <a:pPr>
              <a:buFontTx/>
              <a:buChar char="-"/>
            </a:pPr>
            <a:r>
              <a:rPr lang="ru-RU" altLang="ru-RU" sz="2400" dirty="0" smtClean="0"/>
              <a:t>Полученный результат (продукт) – будет иметь исключительно познавательную ценность, или его можно будет применить для практики/дальнейшей работы?</a:t>
            </a:r>
          </a:p>
          <a:p>
            <a:pPr>
              <a:buFontTx/>
              <a:buChar char="-"/>
            </a:pPr>
            <a:r>
              <a:rPr lang="ru-RU" altLang="ru-RU" sz="2400" dirty="0" smtClean="0"/>
              <a:t>Условия для освоения и понимания метода практической работы, норм и методик научной работы.</a:t>
            </a:r>
          </a:p>
          <a:p>
            <a:pPr>
              <a:buFontTx/>
              <a:buChar char="-"/>
            </a:pPr>
            <a:r>
              <a:rPr lang="ru-RU" altLang="ru-RU" sz="2400" dirty="0" smtClean="0"/>
              <a:t>Условия для самостоятельности и осознанности выполнения работы в целом.</a:t>
            </a:r>
          </a:p>
          <a:p>
            <a:pPr>
              <a:buFontTx/>
              <a:buChar char="-"/>
            </a:pPr>
            <a:r>
              <a:rPr lang="ru-RU" altLang="ru-RU" sz="2400" dirty="0" smtClean="0"/>
              <a:t>Качество педагогического проекта выполнения работы (</a:t>
            </a:r>
            <a:r>
              <a:rPr lang="ru-RU" altLang="ru-RU" sz="2400" dirty="0" err="1" smtClean="0"/>
              <a:t>этапность</a:t>
            </a:r>
            <a:r>
              <a:rPr lang="ru-RU" altLang="ru-RU" sz="2400" dirty="0" smtClean="0"/>
              <a:t>, возрастная специфика и др.).</a:t>
            </a:r>
          </a:p>
          <a:p>
            <a:pPr>
              <a:buFontTx/>
              <a:buChar char="-"/>
            </a:pPr>
            <a:endParaRPr lang="ru-RU" altLang="ru-RU" sz="2400" dirty="0"/>
          </a:p>
          <a:p>
            <a:pPr>
              <a:buFontTx/>
              <a:buChar char="-"/>
            </a:pPr>
            <a:endParaRPr lang="ru-RU" altLang="ru-RU" sz="2800" dirty="0" smtClean="0"/>
          </a:p>
          <a:p>
            <a:pPr>
              <a:buFontTx/>
              <a:buChar char="-"/>
            </a:pPr>
            <a:endParaRPr lang="ru-RU" alt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30959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13185" y="404664"/>
            <a:ext cx="6635080" cy="1143000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Образовательные программы в условиях отдыха детей и их оздоровления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8434" name="Picture 2" descr="http://cdn-st1.rtr-vesti.ru/p/xw_12820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646" y="1754214"/>
            <a:ext cx="3197354" cy="181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4880" y="1917541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ОЦ «Сириус» – профессионально-ориентированные программы в области передовых науки и техники 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880" y="3126132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ВДЦ «Артек», «Океан», «Смена», «Орленок» – образовательные программы с тематическими партнерами</a:t>
            </a:r>
            <a:endParaRPr lang="ru-RU" b="1" dirty="0">
              <a:solidFill>
                <a:srgbClr val="000000"/>
              </a:solidFill>
            </a:endParaRPr>
          </a:p>
        </p:txBody>
      </p:sp>
      <p:pic>
        <p:nvPicPr>
          <p:cNvPr id="18436" name="Picture 4" descr="http://media.artek.org/media/CACHE/images/photogallery/photo/cc/86/cc86b6c0-d433-4b87-9886-6bffd9c5a5f1/35a9557e2ef0d9aa0e46cd4851cf82a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126133"/>
            <a:ext cx="2411760" cy="161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4880" y="4424750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Региональные тематические профильные смены для талантливых детей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880" y="5423158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Профильные занятия в лагерях:  оздоровительных, с дневным пребыванием и др.</a:t>
            </a:r>
            <a:endParaRPr lang="ru-RU" b="1" dirty="0">
              <a:solidFill>
                <a:srgbClr val="000000"/>
              </a:solidFill>
            </a:endParaRP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381" y="4424750"/>
            <a:ext cx="4660900" cy="1257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7" descr="https://tengrinews.kz/userdata/news/2015/news_277660/photo_1623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321017"/>
            <a:ext cx="2699792" cy="148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/>
          <p:cNvCxnSpPr>
            <a:endCxn id="6" idx="3"/>
          </p:cNvCxnSpPr>
          <p:nvPr/>
        </p:nvCxnSpPr>
        <p:spPr>
          <a:xfrm flipV="1">
            <a:off x="5187408" y="2379206"/>
            <a:ext cx="0" cy="3685379"/>
          </a:xfrm>
          <a:prstGeom prst="line">
            <a:avLst/>
          </a:prstGeom>
          <a:ln w="889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4958808" y="2206414"/>
            <a:ext cx="457200" cy="4572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958808" y="3477755"/>
            <a:ext cx="457200" cy="4572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983666" y="4824905"/>
            <a:ext cx="457200" cy="4572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958808" y="5835985"/>
            <a:ext cx="457200" cy="4572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69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7128792" cy="1143000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Стратегия научно-технологического развития РФ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Стрелка углом 4"/>
          <p:cNvSpPr/>
          <p:nvPr/>
        </p:nvSpPr>
        <p:spPr>
          <a:xfrm>
            <a:off x="290594" y="1916832"/>
            <a:ext cx="2135540" cy="1593485"/>
          </a:xfrm>
          <a:prstGeom prst="bentArrow">
            <a:avLst>
              <a:gd name="adj1" fmla="val 25000"/>
              <a:gd name="adj2" fmla="val 26857"/>
              <a:gd name="adj3" fmla="val 25000"/>
              <a:gd name="adj4" fmla="val 43750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kern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Стрелка углом 5"/>
          <p:cNvSpPr/>
          <p:nvPr/>
        </p:nvSpPr>
        <p:spPr>
          <a:xfrm flipV="1">
            <a:off x="313895" y="4332057"/>
            <a:ext cx="2135540" cy="1638491"/>
          </a:xfrm>
          <a:prstGeom prst="bentArrow">
            <a:avLst>
              <a:gd name="adj1" fmla="val 25000"/>
              <a:gd name="adj2" fmla="val 26857"/>
              <a:gd name="adj3" fmla="val 25000"/>
              <a:gd name="adj4" fmla="val 43750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kern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Стрелка вправо с вырезом 6"/>
          <p:cNvSpPr/>
          <p:nvPr/>
        </p:nvSpPr>
        <p:spPr>
          <a:xfrm>
            <a:off x="313895" y="3532293"/>
            <a:ext cx="2112239" cy="792088"/>
          </a:xfrm>
          <a:prstGeom prst="notched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5776" y="1916832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</a:rPr>
              <a:t>Ученые, разработчики технологий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9658" y="3572197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</a:rPr>
              <a:t>Инженеры, технологи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9658" y="5013176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</a:rPr>
              <a:t>Специалисты рабочих специальностей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2160" y="1882577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</a:rPr>
              <a:t>Всероссийский конкурс </a:t>
            </a:r>
            <a:r>
              <a:rPr lang="ru-RU" sz="2400" dirty="0" err="1" smtClean="0">
                <a:solidFill>
                  <a:srgbClr val="000000"/>
                </a:solidFill>
              </a:rPr>
              <a:t>иссл</a:t>
            </a:r>
            <a:r>
              <a:rPr lang="ru-RU" sz="2400" dirty="0" smtClean="0">
                <a:solidFill>
                  <a:srgbClr val="000000"/>
                </a:solidFill>
              </a:rPr>
              <a:t>. и пр.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29509" y="3558801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</a:rPr>
              <a:t>Инженеры будущего Олимпиада НТИ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45769" y="5021215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</a:rPr>
              <a:t>Wordskills</a:t>
            </a:r>
            <a:endParaRPr lang="ru-RU" sz="2400" dirty="0">
              <a:solidFill>
                <a:srgbClr val="000000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976446" y="1916832"/>
            <a:ext cx="33609" cy="3927341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81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854643"/>
              </p:ext>
            </p:extLst>
          </p:nvPr>
        </p:nvGraphicFramePr>
        <p:xfrm>
          <a:off x="827584" y="1753015"/>
          <a:ext cx="8316416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491"/>
                <a:gridCol w="2343717"/>
                <a:gridCol w="2079104"/>
                <a:gridCol w="207910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Дошкольники и младшие школьники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Конкурс «Я-Исследователь»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Развитие интереса к наукам</a:t>
                      </a:r>
                      <a:r>
                        <a:rPr lang="ru-RU" b="1" baseline="0" dirty="0" smtClean="0">
                          <a:solidFill>
                            <a:srgbClr val="0070C0"/>
                          </a:solidFill>
                        </a:rPr>
                        <a:t> и инженерии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Средний школьный возраст (5-7 классы)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Конкурс «Тропой открытий В.И.Вернадского»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Становление исследователь-</a:t>
                      </a:r>
                      <a:r>
                        <a:rPr lang="ru-RU" b="1" dirty="0" err="1" smtClean="0">
                          <a:solidFill>
                            <a:srgbClr val="0070C0"/>
                          </a:solidFill>
                        </a:rPr>
                        <a:t>ских</a:t>
                      </a:r>
                      <a:r>
                        <a:rPr lang="ru-RU" b="1" baseline="0" dirty="0" smtClean="0">
                          <a:solidFill>
                            <a:srgbClr val="0070C0"/>
                          </a:solidFill>
                        </a:rPr>
                        <a:t> и проектных умений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Старший школьный возраст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Всероссийские чтения им. В.И.Вернадского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rgbClr val="0070C0"/>
                          </a:solidFill>
                        </a:rPr>
                        <a:t>Профориента-ция</a:t>
                      </a:r>
                      <a:r>
                        <a:rPr lang="ru-RU" b="1" baseline="0" dirty="0" smtClean="0">
                          <a:solidFill>
                            <a:srgbClr val="0070C0"/>
                          </a:solidFill>
                        </a:rPr>
                        <a:t> в области </a:t>
                      </a:r>
                      <a:r>
                        <a:rPr lang="ru-RU" b="1" baseline="0" dirty="0" err="1" smtClean="0">
                          <a:solidFill>
                            <a:srgbClr val="0070C0"/>
                          </a:solidFill>
                        </a:rPr>
                        <a:t>интеллектуаль-ного</a:t>
                      </a:r>
                      <a:r>
                        <a:rPr lang="ru-RU" b="1" baseline="0" dirty="0" smtClean="0">
                          <a:solidFill>
                            <a:srgbClr val="0070C0"/>
                          </a:solidFill>
                        </a:rPr>
                        <a:t> труда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Студенты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Ломоносов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rgbClr val="0070C0"/>
                          </a:solidFill>
                        </a:rPr>
                        <a:t>Профессио-нальная</a:t>
                      </a:r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 подготовка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7273503" cy="1143000"/>
          </a:xfrm>
        </p:spPr>
        <p:txBody>
          <a:bodyPr/>
          <a:lstStyle/>
          <a:p>
            <a:pPr algn="l"/>
            <a:r>
              <a:rPr lang="ru-RU" altLang="ru-RU" sz="3200" b="1" dirty="0" smtClean="0">
                <a:solidFill>
                  <a:schemeClr val="bg1"/>
                </a:solidFill>
              </a:rPr>
              <a:t>Преемственность исследовательской и проектной деятельности</a:t>
            </a:r>
            <a:endParaRPr lang="ru-RU" altLang="ru-RU" sz="3200" b="1" dirty="0">
              <a:solidFill>
                <a:schemeClr val="bg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79512" y="1977814"/>
            <a:ext cx="482058" cy="4331506"/>
            <a:chOff x="4958808" y="2206414"/>
            <a:chExt cx="482058" cy="4086771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5187408" y="2379206"/>
              <a:ext cx="0" cy="3685379"/>
            </a:xfrm>
            <a:prstGeom prst="line">
              <a:avLst/>
            </a:prstGeom>
            <a:ln w="889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Овал 10"/>
            <p:cNvSpPr/>
            <p:nvPr/>
          </p:nvSpPr>
          <p:spPr>
            <a:xfrm>
              <a:off x="4958808" y="2206414"/>
              <a:ext cx="457200" cy="4572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4958808" y="3477755"/>
              <a:ext cx="457200" cy="4572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4983666" y="4824905"/>
              <a:ext cx="457200" cy="4572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>
              <a:off x="4958808" y="5835985"/>
              <a:ext cx="457200" cy="4572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4525" y="1736533"/>
            <a:ext cx="2079474" cy="137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4525" y="2917339"/>
            <a:ext cx="2187995" cy="1456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4524" y="4113992"/>
            <a:ext cx="2079476" cy="138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4524" y="5448122"/>
            <a:ext cx="2079475" cy="1382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17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7" descr="http://www.ctrigo.ru/pic/full_14479133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838" y="-1323975"/>
            <a:ext cx="4922837" cy="492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3" name="Rectangle 4"/>
          <p:cNvSpPr>
            <a:spLocks noChangeArrowheads="1"/>
          </p:cNvSpPr>
          <p:nvPr/>
        </p:nvSpPr>
        <p:spPr bwMode="auto">
          <a:xfrm>
            <a:off x="0" y="2060575"/>
            <a:ext cx="9251950" cy="2565400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102404" name="Rectangle 2"/>
          <p:cNvSpPr>
            <a:spLocks noGrp="1" noChangeArrowheads="1"/>
          </p:cNvSpPr>
          <p:nvPr>
            <p:ph type="title"/>
          </p:nvPr>
        </p:nvSpPr>
        <p:spPr>
          <a:xfrm>
            <a:off x="188913" y="2708275"/>
            <a:ext cx="8955087" cy="1143000"/>
          </a:xfrm>
        </p:spPr>
        <p:txBody>
          <a:bodyPr/>
          <a:lstStyle/>
          <a:p>
            <a:pPr algn="l" eaLnBrk="1" hangingPunct="1"/>
            <a:r>
              <a:rPr lang="ru-RU" altLang="ru-RU" sz="3200" b="1" smtClean="0">
                <a:solidFill>
                  <a:schemeClr val="bg1"/>
                </a:solidFill>
              </a:rPr>
              <a:t>Всероссийский конкурс исследовательских работ и творческих проектов дошкольников и младших школьников «Я-Исследователь»</a:t>
            </a:r>
          </a:p>
        </p:txBody>
      </p:sp>
      <p:pic>
        <p:nvPicPr>
          <p:cNvPr id="102405" name="Picture 2" descr="http://www.tarihnotlari.com/wp-content/uploads/2013/04/victor-vasnetsov-the-flying-carpet-188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9663" y="4508500"/>
            <a:ext cx="4256087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6" name="TextBox 1"/>
          <p:cNvSpPr txBox="1">
            <a:spLocks noChangeArrowheads="1"/>
          </p:cNvSpPr>
          <p:nvPr/>
        </p:nvSpPr>
        <p:spPr bwMode="auto">
          <a:xfrm>
            <a:off x="315913" y="5295900"/>
            <a:ext cx="46037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 smtClean="0">
                <a:solidFill>
                  <a:srgbClr val="000000"/>
                </a:solidFill>
              </a:rPr>
              <a:t>Финал – г. Сочи, май 2017 г.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 smtClean="0">
                <a:solidFill>
                  <a:srgbClr val="000000"/>
                </a:solidFill>
              </a:rPr>
              <a:t>17 регионов, 170 участников.</a:t>
            </a:r>
          </a:p>
        </p:txBody>
      </p:sp>
    </p:spTree>
    <p:extLst>
      <p:ext uri="{BB962C8B-B14F-4D97-AF65-F5344CB8AC3E}">
        <p14:creationId xmlns:p14="http://schemas.microsoft.com/office/powerpoint/2010/main" val="275841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>
          <a:xfrm>
            <a:off x="58487" y="332656"/>
            <a:ext cx="8229600" cy="1143000"/>
          </a:xfrm>
        </p:spPr>
        <p:txBody>
          <a:bodyPr/>
          <a:lstStyle/>
          <a:p>
            <a:pPr algn="l"/>
            <a:r>
              <a:rPr lang="ru-RU" altLang="ru-RU" sz="3200" b="1" dirty="0" smtClean="0">
                <a:solidFill>
                  <a:schemeClr val="bg1"/>
                </a:solidFill>
              </a:rPr>
              <a:t>Всероссийский конкурс исследовательских работ «Тропой открытий В.И.Вернадского»</a:t>
            </a:r>
          </a:p>
        </p:txBody>
      </p:sp>
      <p:sp>
        <p:nvSpPr>
          <p:cNvPr id="70659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525963"/>
          </a:xfrm>
        </p:spPr>
        <p:txBody>
          <a:bodyPr/>
          <a:lstStyle/>
          <a:p>
            <a:r>
              <a:rPr lang="ru-RU" altLang="ru-RU" sz="2800" dirty="0" smtClean="0"/>
              <a:t>Участники – учащиеся 5-х-7-х классов;</a:t>
            </a:r>
          </a:p>
          <a:p>
            <a:r>
              <a:rPr lang="ru-RU" altLang="ru-RU" sz="2800" dirty="0" smtClean="0"/>
              <a:t>Критерии, соответствующие возрасту участников;</a:t>
            </a:r>
          </a:p>
          <a:p>
            <a:r>
              <a:rPr lang="ru-RU" altLang="ru-RU" sz="2800" dirty="0" smtClean="0"/>
              <a:t>Секции: естественнонаучная,      гуманитарная;</a:t>
            </a:r>
          </a:p>
          <a:p>
            <a:r>
              <a:rPr lang="ru-RU" altLang="ru-RU" sz="2800" dirty="0" smtClean="0"/>
              <a:t>160 участников 23 региона.</a:t>
            </a:r>
          </a:p>
          <a:p>
            <a:endParaRPr lang="ru-RU" altLang="ru-RU" dirty="0" smtClean="0"/>
          </a:p>
        </p:txBody>
      </p:sp>
      <p:pic>
        <p:nvPicPr>
          <p:cNvPr id="70660" name="Picture 2" descr="http://volg-school5.ru/img/novosti/15042017/IMG_20170411_13465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3750" y="4689475"/>
            <a:ext cx="2925763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3" descr="D:\ТЕКСТЫ-3\чтения Вернадского\Логотип\Vernak bez goda s textom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5750" y="4300538"/>
            <a:ext cx="2498725" cy="25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5" descr="http://www.oodi.ru/pictures/photoalbums/67/FA649A59B8EA31A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64075"/>
            <a:ext cx="33337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18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8229600" cy="1143000"/>
          </a:xfrm>
        </p:spPr>
        <p:txBody>
          <a:bodyPr/>
          <a:lstStyle/>
          <a:p>
            <a:pPr algn="l"/>
            <a:r>
              <a:rPr lang="ru-RU" altLang="ru-RU" sz="2800" b="1">
                <a:solidFill>
                  <a:schemeClr val="bg1"/>
                </a:solidFill>
              </a:rPr>
              <a:t>Всероссийский конкурс юношеских исследовательских работ им. В.И.Вернадского</a:t>
            </a:r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11863" y="2781300"/>
            <a:ext cx="2890837" cy="3633788"/>
          </a:xfrm>
          <a:noFill/>
          <a:ln/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14779" y="4148939"/>
            <a:ext cx="5328394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000000"/>
                </a:solidFill>
              </a:rPr>
              <a:t>Около </a:t>
            </a:r>
            <a:r>
              <a:rPr lang="ru-RU" altLang="ru-RU" sz="2400" b="1" dirty="0" smtClean="0">
                <a:solidFill>
                  <a:srgbClr val="000000"/>
                </a:solidFill>
              </a:rPr>
              <a:t>10 000 </a:t>
            </a:r>
            <a:r>
              <a:rPr lang="ru-RU" altLang="ru-RU" sz="2400" b="1" dirty="0">
                <a:solidFill>
                  <a:srgbClr val="000000"/>
                </a:solidFill>
              </a:rPr>
              <a:t>работ;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000000"/>
                </a:solidFill>
              </a:rPr>
              <a:t>Более 70 регионов РФ;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000000"/>
                </a:solidFill>
              </a:rPr>
              <a:t>37 </a:t>
            </a:r>
            <a:r>
              <a:rPr lang="ru-RU" altLang="ru-RU" sz="2400" b="1" dirty="0">
                <a:solidFill>
                  <a:srgbClr val="000000"/>
                </a:solidFill>
              </a:rPr>
              <a:t>региональных </a:t>
            </a:r>
            <a:r>
              <a:rPr lang="ru-RU" altLang="ru-RU" sz="2400" b="1" dirty="0" smtClean="0">
                <a:solidFill>
                  <a:srgbClr val="000000"/>
                </a:solidFill>
              </a:rPr>
              <a:t>конференций;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000000"/>
                </a:solidFill>
              </a:rPr>
              <a:t>Выход на программу стипендиатов Фонда.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 altLang="ru-RU" sz="2400" b="1" dirty="0">
              <a:solidFill>
                <a:srgbClr val="0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 altLang="ru-RU" sz="2400" b="1" dirty="0">
              <a:solidFill>
                <a:srgbClr val="000000"/>
              </a:solidFill>
            </a:endParaRPr>
          </a:p>
        </p:txBody>
      </p:sp>
      <p:pic>
        <p:nvPicPr>
          <p:cNvPr id="16389" name="Picture 5" descr="пакет2-[Converted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773239"/>
            <a:ext cx="2663974" cy="2375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54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ТЕКСТЫ-3\1\2016-10\2016-12\2016-12\IMG_059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735970" y="448957"/>
            <a:ext cx="5023987" cy="727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13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8229600" cy="1143000"/>
          </a:xfrm>
        </p:spPr>
        <p:txBody>
          <a:bodyPr/>
          <a:lstStyle/>
          <a:p>
            <a:pPr algn="l" eaLnBrk="1" hangingPunct="1"/>
            <a:r>
              <a:rPr lang="ru-RU" altLang="ru-RU" sz="3200" b="1" smtClean="0">
                <a:solidFill>
                  <a:schemeClr val="bg1"/>
                </a:solidFill>
              </a:rPr>
              <a:t>Результат семинара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79613"/>
            <a:ext cx="8820150" cy="48958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mtClean="0"/>
              <a:t>Модель проведения конкурса в каждом регионе: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mtClean="0"/>
              <a:t>Организационная структура;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mtClean="0"/>
              <a:t>Базовые учреждения;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mtClean="0"/>
              <a:t>Проектные задание на каждом из этапов;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mtClean="0"/>
              <a:t>Схема взаимодействия организаций;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mtClean="0"/>
              <a:t>Критерии экспертизы проектных работ;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mtClean="0"/>
              <a:t>Технология подготовки проектных команд.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3600" smtClean="0"/>
          </a:p>
        </p:txBody>
      </p:sp>
    </p:spTree>
    <p:extLst>
      <p:ext uri="{BB962C8B-B14F-4D97-AF65-F5344CB8AC3E}">
        <p14:creationId xmlns:p14="http://schemas.microsoft.com/office/powerpoint/2010/main" val="21959899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275" y="758828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Карандаши обычно используются для рисования и раскрашивания, но некоторые художники создают из этих простых предметов поистине грандиозные вещи типа этих удивительных необычных скульптур. Создание таких арт-объектов требует  не только проявления креативности,  но и применения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1720056"/>
            <a:ext cx="5143500" cy="45624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3081" y="3619500"/>
            <a:ext cx="3650918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4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0"/>
            <a:ext cx="8712968" cy="661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95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34" y="207964"/>
            <a:ext cx="4707731" cy="41814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2116" y="2832102"/>
            <a:ext cx="4431884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12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1" y="258091"/>
            <a:ext cx="3181350" cy="63744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5000625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3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-377428"/>
            <a:ext cx="5143500" cy="43910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473" y="0"/>
            <a:ext cx="3940528" cy="7092950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28650" y="4826002"/>
            <a:ext cx="7886700" cy="1350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01193"/>
            <a:ext cx="3249612" cy="324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20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584" y="365127"/>
            <a:ext cx="4906181" cy="43529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375" y="3239375"/>
            <a:ext cx="3571042" cy="324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1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5164" y="152402"/>
            <a:ext cx="4373669" cy="145075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Арт объект  создание биосистемы на основе картины </a:t>
            </a:r>
            <a:r>
              <a:rPr lang="ru-RU" dirty="0"/>
              <a:t>М</a:t>
            </a:r>
            <a:r>
              <a:rPr lang="ru-RU" dirty="0" smtClean="0"/>
              <a:t>оне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rusevik.ru/data/578d87ef335a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8162" y="2055813"/>
            <a:ext cx="5405838" cy="480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401"/>
            <a:ext cx="3851618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7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8229600" cy="1143000"/>
          </a:xfrm>
        </p:spPr>
        <p:txBody>
          <a:bodyPr/>
          <a:lstStyle/>
          <a:p>
            <a:pPr algn="l" eaLnBrk="1" hangingPunct="1"/>
            <a:r>
              <a:rPr lang="ru-RU" altLang="ru-RU" sz="3200" b="1" smtClean="0">
                <a:solidFill>
                  <a:schemeClr val="bg1"/>
                </a:solidFill>
              </a:rPr>
              <a:t>Участие регионов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388" y="1844675"/>
          <a:ext cx="8496300" cy="4532309"/>
        </p:xfrm>
        <a:graphic>
          <a:graphicData uri="http://schemas.openxmlformats.org/drawingml/2006/table">
            <a:tbl>
              <a:tblPr/>
              <a:tblGrid>
                <a:gridCol w="3398520"/>
                <a:gridCol w="1699260"/>
                <a:gridCol w="1699260"/>
                <a:gridCol w="1699260"/>
              </a:tblGrid>
              <a:tr h="3316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Пилотные регионы</a:t>
                      </a:r>
                    </a:p>
                  </a:txBody>
                  <a:tcPr marL="8288" marR="8288" marT="8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Принято</a:t>
                      </a:r>
                    </a:p>
                  </a:txBody>
                  <a:tcPr marL="8288" marR="8288" marT="8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заявок</a:t>
                      </a:r>
                    </a:p>
                  </a:txBody>
                  <a:tcPr marL="8288" marR="8288" marT="8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Принято</a:t>
                      </a:r>
                    </a:p>
                  </a:txBody>
                  <a:tcPr marL="8288" marR="8288" marT="8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3150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Белгородская область</a:t>
                      </a:r>
                    </a:p>
                  </a:txBody>
                  <a:tcPr marL="8288" marR="8288" marT="8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8288" marR="8288" marT="8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8288" marR="8288" marT="8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8288" marR="8288" marT="8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3150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Владимирская область</a:t>
                      </a:r>
                    </a:p>
                  </a:txBody>
                  <a:tcPr marL="8288" marR="8288" marT="8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8288" marR="8288" marT="8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8288" marR="8288" marT="8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8288" marR="8288" marT="8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521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город Москва</a:t>
                      </a:r>
                    </a:p>
                  </a:txBody>
                  <a:tcPr marL="8288" marR="8288" marT="8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8288" marR="8288" marT="8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155</a:t>
                      </a:r>
                    </a:p>
                  </a:txBody>
                  <a:tcPr marL="8288" marR="8288" marT="8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8288" marR="8288" marT="8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3150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Калужская область</a:t>
                      </a:r>
                    </a:p>
                  </a:txBody>
                  <a:tcPr marL="8288" marR="8288" marT="8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8288" marR="8288" marT="8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8288" marR="8288" marT="8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8288" marR="8288" marT="8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3150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Краснодарский край</a:t>
                      </a:r>
                    </a:p>
                  </a:txBody>
                  <a:tcPr marL="8288" marR="8288" marT="8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8288" marR="8288" marT="8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</a:t>
                      </a:r>
                    </a:p>
                  </a:txBody>
                  <a:tcPr marL="8288" marR="8288" marT="8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8288" marR="8288" marT="8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3150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Липецкая область</a:t>
                      </a:r>
                    </a:p>
                  </a:txBody>
                  <a:tcPr marL="8288" marR="8288" marT="8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8288" marR="8288" marT="8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8288" marR="8288" marT="8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8288" marR="8288" marT="8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3150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Орловская область</a:t>
                      </a:r>
                    </a:p>
                  </a:txBody>
                  <a:tcPr marL="8288" marR="8288" marT="8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8288" marR="8288" marT="8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8288" marR="8288" marT="8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8288" marR="8288" marT="8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3150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Республика Татарстан</a:t>
                      </a:r>
                    </a:p>
                  </a:txBody>
                  <a:tcPr marL="8288" marR="8288" marT="8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L="8288" marR="8288" marT="8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</a:t>
                      </a:r>
                    </a:p>
                  </a:txBody>
                  <a:tcPr marL="8288" marR="8288" marT="8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8288" marR="8288" marT="8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3316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Свердловская область</a:t>
                      </a:r>
                    </a:p>
                  </a:txBody>
                  <a:tcPr marL="8288" marR="8288" marT="8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8288" marR="8288" marT="8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8288" marR="8288" marT="8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8288" marR="8288" marT="8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521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Тульская область</a:t>
                      </a:r>
                    </a:p>
                  </a:txBody>
                  <a:tcPr marL="8288" marR="8288" marT="8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8288" marR="8288" marT="8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288" marR="8288" marT="8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288" marR="8288" marT="8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3316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Тюменская область</a:t>
                      </a:r>
                    </a:p>
                  </a:txBody>
                  <a:tcPr marL="8288" marR="8288" marT="8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8288" marR="8288" marT="8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8288" marR="8288" marT="8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288" marR="8288" marT="8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3316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Ульяновская область</a:t>
                      </a:r>
                    </a:p>
                  </a:txBody>
                  <a:tcPr marL="8288" marR="8288" marT="8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288" marR="8288" marT="8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8288" marR="8288" marT="8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288" marR="8288" marT="8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4960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Ханты-Мансийский автономный округ-Югра</a:t>
                      </a:r>
                    </a:p>
                  </a:txBody>
                  <a:tcPr marL="8288" marR="8288" marT="8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8288" marR="8288" marT="8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8288" marR="8288" marT="8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288" marR="8288" marT="8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5624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66738" y="404813"/>
            <a:ext cx="7275512" cy="1143000"/>
          </a:xfrm>
        </p:spPr>
        <p:txBody>
          <a:bodyPr/>
          <a:lstStyle/>
          <a:p>
            <a:pPr algn="l" eaLnBrk="1" hangingPunct="1"/>
            <a:r>
              <a:rPr lang="ru-RU" altLang="ru-RU" sz="3200" b="1" smtClean="0">
                <a:solidFill>
                  <a:schemeClr val="bg1"/>
                </a:solidFill>
              </a:rPr>
              <a:t>Схема проведения конкурса</a:t>
            </a:r>
            <a:endParaRPr lang="ru-RU" altLang="ru-RU" smtClean="0">
              <a:solidFill>
                <a:schemeClr val="bg1"/>
              </a:solidFill>
            </a:endParaRPr>
          </a:p>
        </p:txBody>
      </p:sp>
      <p:grpSp>
        <p:nvGrpSpPr>
          <p:cNvPr id="6147" name="Группа 1"/>
          <p:cNvGrpSpPr>
            <a:grpSpLocks/>
          </p:cNvGrpSpPr>
          <p:nvPr/>
        </p:nvGrpSpPr>
        <p:grpSpPr bwMode="auto">
          <a:xfrm>
            <a:off x="-9525" y="3370263"/>
            <a:ext cx="3744913" cy="2184400"/>
            <a:chOff x="251520" y="4251472"/>
            <a:chExt cx="3744416" cy="2183536"/>
          </a:xfrm>
        </p:grpSpPr>
        <p:sp>
          <p:nvSpPr>
            <p:cNvPr id="3" name="Овал 2"/>
            <p:cNvSpPr/>
            <p:nvPr/>
          </p:nvSpPr>
          <p:spPr>
            <a:xfrm>
              <a:off x="1619763" y="4251472"/>
              <a:ext cx="863485" cy="79184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" name="Овал 3"/>
            <p:cNvSpPr/>
            <p:nvPr/>
          </p:nvSpPr>
          <p:spPr>
            <a:xfrm>
              <a:off x="827707" y="5849452"/>
              <a:ext cx="215871" cy="21581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1403892" y="5849452"/>
              <a:ext cx="215871" cy="21581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2034046" y="5843104"/>
              <a:ext cx="215871" cy="21581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2670549" y="5849452"/>
              <a:ext cx="215871" cy="21581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171" name="TextBox 4"/>
            <p:cNvSpPr txBox="1">
              <a:spLocks noChangeArrowheads="1"/>
            </p:cNvSpPr>
            <p:nvPr/>
          </p:nvSpPr>
          <p:spPr bwMode="auto">
            <a:xfrm>
              <a:off x="251520" y="6065676"/>
              <a:ext cx="37444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800" smtClean="0">
                  <a:solidFill>
                    <a:srgbClr val="000000"/>
                  </a:solidFill>
                </a:rPr>
                <a:t>Образовательные организации</a:t>
              </a: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 flipV="1">
              <a:off x="1043578" y="5043321"/>
              <a:ext cx="576186" cy="69029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 flipV="1">
              <a:off x="1522939" y="5195660"/>
              <a:ext cx="287299" cy="5696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 flipH="1" flipV="1">
              <a:off x="2051506" y="5195660"/>
              <a:ext cx="26984" cy="53318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 flipH="1" flipV="1">
              <a:off x="2346742" y="5043321"/>
              <a:ext cx="320632" cy="69029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48" name="TextBox 20"/>
          <p:cNvSpPr txBox="1">
            <a:spLocks noChangeArrowheads="1"/>
          </p:cNvSpPr>
          <p:nvPr/>
        </p:nvSpPr>
        <p:spPr bwMode="auto">
          <a:xfrm>
            <a:off x="4694238" y="4567238"/>
            <a:ext cx="233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smtClean="0">
                <a:solidFill>
                  <a:srgbClr val="000000"/>
                </a:solidFill>
              </a:rPr>
              <a:t>Региональный этап, конкурс региональных проектных команд</a:t>
            </a: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2513013" y="3760788"/>
            <a:ext cx="2014537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2" name="Овал 7171"/>
          <p:cNvSpPr/>
          <p:nvPr/>
        </p:nvSpPr>
        <p:spPr>
          <a:xfrm>
            <a:off x="2943225" y="1855788"/>
            <a:ext cx="612775" cy="5397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151" name="TextBox 7172"/>
          <p:cNvSpPr txBox="1">
            <a:spLocks noChangeArrowheads="1"/>
          </p:cNvSpPr>
          <p:nvPr/>
        </p:nvSpPr>
        <p:spPr bwMode="auto">
          <a:xfrm>
            <a:off x="3627438" y="1827213"/>
            <a:ext cx="1800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smtClean="0">
                <a:solidFill>
                  <a:srgbClr val="000000"/>
                </a:solidFill>
              </a:rPr>
              <a:t>Профильные организации</a:t>
            </a:r>
          </a:p>
        </p:txBody>
      </p:sp>
      <p:cxnSp>
        <p:nvCxnSpPr>
          <p:cNvPr id="40" name="Прямая со стрелкой 39"/>
          <p:cNvCxnSpPr/>
          <p:nvPr/>
        </p:nvCxnSpPr>
        <p:spPr>
          <a:xfrm flipH="1">
            <a:off x="2452688" y="2473325"/>
            <a:ext cx="671512" cy="101123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3" name="TextBox 7174"/>
          <p:cNvSpPr txBox="1">
            <a:spLocks noChangeArrowheads="1"/>
          </p:cNvSpPr>
          <p:nvPr/>
        </p:nvSpPr>
        <p:spPr bwMode="auto">
          <a:xfrm>
            <a:off x="2921000" y="2697163"/>
            <a:ext cx="18907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smtClean="0">
                <a:solidFill>
                  <a:srgbClr val="000000"/>
                </a:solidFill>
              </a:rPr>
              <a:t>Руководители и эксперты</a:t>
            </a:r>
          </a:p>
        </p:txBody>
      </p:sp>
      <p:cxnSp>
        <p:nvCxnSpPr>
          <p:cNvPr id="7177" name="Прямая со стрелкой 7176"/>
          <p:cNvCxnSpPr/>
          <p:nvPr/>
        </p:nvCxnSpPr>
        <p:spPr>
          <a:xfrm>
            <a:off x="10836275" y="1412875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/>
          <p:cNvSpPr/>
          <p:nvPr/>
        </p:nvSpPr>
        <p:spPr>
          <a:xfrm>
            <a:off x="4783138" y="3319463"/>
            <a:ext cx="1079500" cy="94615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7473950" y="3211513"/>
            <a:ext cx="1128713" cy="10620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57" name="Прямая со стрелкой 56"/>
          <p:cNvCxnSpPr/>
          <p:nvPr/>
        </p:nvCxnSpPr>
        <p:spPr>
          <a:xfrm flipV="1">
            <a:off x="6121400" y="3741738"/>
            <a:ext cx="1114425" cy="190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8" name="TextBox 41"/>
          <p:cNvSpPr txBox="1">
            <a:spLocks noChangeArrowheads="1"/>
          </p:cNvSpPr>
          <p:nvPr/>
        </p:nvSpPr>
        <p:spPr bwMode="auto">
          <a:xfrm>
            <a:off x="41275" y="2170113"/>
            <a:ext cx="3222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smtClean="0">
                <a:solidFill>
                  <a:srgbClr val="000000"/>
                </a:solidFill>
              </a:rPr>
              <a:t>Муниципальный этап, экспертиза индивидуальных и командных проектов</a:t>
            </a:r>
          </a:p>
        </p:txBody>
      </p:sp>
      <p:sp>
        <p:nvSpPr>
          <p:cNvPr id="6159" name="TextBox 42"/>
          <p:cNvSpPr txBox="1">
            <a:spLocks noChangeArrowheads="1"/>
          </p:cNvSpPr>
          <p:nvPr/>
        </p:nvSpPr>
        <p:spPr bwMode="auto">
          <a:xfrm>
            <a:off x="184150" y="5511800"/>
            <a:ext cx="3359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smtClean="0">
                <a:solidFill>
                  <a:srgbClr val="000000"/>
                </a:solidFill>
              </a:rPr>
              <a:t>Стартовый этап, индивидуальная работа по проектным заданиям</a:t>
            </a:r>
          </a:p>
        </p:txBody>
      </p:sp>
      <p:sp>
        <p:nvSpPr>
          <p:cNvPr id="6160" name="TextBox 53"/>
          <p:cNvSpPr txBox="1">
            <a:spLocks noChangeArrowheads="1"/>
          </p:cNvSpPr>
          <p:nvPr/>
        </p:nvSpPr>
        <p:spPr bwMode="auto">
          <a:xfrm>
            <a:off x="7551738" y="4619625"/>
            <a:ext cx="199866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smtClean="0">
                <a:solidFill>
                  <a:srgbClr val="000000"/>
                </a:solidFill>
              </a:rPr>
              <a:t>Смена «Большие вызовы», реализация проектов</a:t>
            </a:r>
          </a:p>
        </p:txBody>
      </p:sp>
      <p:sp>
        <p:nvSpPr>
          <p:cNvPr id="6161" name="TextBox 7167"/>
          <p:cNvSpPr txBox="1">
            <a:spLocks noChangeArrowheads="1"/>
          </p:cNvSpPr>
          <p:nvPr/>
        </p:nvSpPr>
        <p:spPr bwMode="auto">
          <a:xfrm>
            <a:off x="-9525" y="3271838"/>
            <a:ext cx="1914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smtClean="0">
                <a:solidFill>
                  <a:srgbClr val="000000"/>
                </a:solidFill>
              </a:rPr>
              <a:t>Базовые ОО</a:t>
            </a:r>
          </a:p>
        </p:txBody>
      </p:sp>
      <p:sp>
        <p:nvSpPr>
          <p:cNvPr id="6162" name="TextBox 55"/>
          <p:cNvSpPr txBox="1">
            <a:spLocks noChangeArrowheads="1"/>
          </p:cNvSpPr>
          <p:nvPr/>
        </p:nvSpPr>
        <p:spPr bwMode="auto">
          <a:xfrm>
            <a:off x="4765675" y="4230688"/>
            <a:ext cx="1912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smtClean="0">
                <a:solidFill>
                  <a:srgbClr val="000000"/>
                </a:solidFill>
              </a:rPr>
              <a:t>Базовая ОО</a:t>
            </a:r>
          </a:p>
        </p:txBody>
      </p:sp>
      <p:sp>
        <p:nvSpPr>
          <p:cNvPr id="6163" name="TextBox 57"/>
          <p:cNvSpPr txBox="1">
            <a:spLocks noChangeArrowheads="1"/>
          </p:cNvSpPr>
          <p:nvPr/>
        </p:nvSpPr>
        <p:spPr bwMode="auto">
          <a:xfrm>
            <a:off x="7645400" y="4314825"/>
            <a:ext cx="1912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smtClean="0">
                <a:solidFill>
                  <a:srgbClr val="000000"/>
                </a:solidFill>
              </a:rPr>
              <a:t>Сириус</a:t>
            </a:r>
          </a:p>
        </p:txBody>
      </p:sp>
      <p:sp>
        <p:nvSpPr>
          <p:cNvPr id="7176" name="Прямоугольник 7175"/>
          <p:cNvSpPr/>
          <p:nvPr/>
        </p:nvSpPr>
        <p:spPr>
          <a:xfrm>
            <a:off x="41275" y="1827213"/>
            <a:ext cx="6989763" cy="469741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165" name="TextBox 7183"/>
          <p:cNvSpPr txBox="1">
            <a:spLocks noChangeArrowheads="1"/>
          </p:cNvSpPr>
          <p:nvPr/>
        </p:nvSpPr>
        <p:spPr bwMode="auto">
          <a:xfrm>
            <a:off x="2852738" y="3814763"/>
            <a:ext cx="17653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smtClean="0">
                <a:solidFill>
                  <a:srgbClr val="000000"/>
                </a:solidFill>
              </a:rPr>
              <a:t>Подготовка региональных проектов в командах</a:t>
            </a:r>
          </a:p>
        </p:txBody>
      </p:sp>
    </p:spTree>
    <p:extLst>
      <p:ext uri="{BB962C8B-B14F-4D97-AF65-F5344CB8AC3E}">
        <p14:creationId xmlns:p14="http://schemas.microsoft.com/office/powerpoint/2010/main" val="2409856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085137" cy="1143000"/>
          </a:xfrm>
        </p:spPr>
        <p:txBody>
          <a:bodyPr/>
          <a:lstStyle/>
          <a:p>
            <a:pPr algn="l" eaLnBrk="1" hangingPunct="1"/>
            <a:r>
              <a:rPr lang="ru-RU" altLang="ru-RU" sz="3200" b="1" dirty="0" smtClean="0">
                <a:solidFill>
                  <a:schemeClr val="bg1"/>
                </a:solidFill>
              </a:rPr>
              <a:t>Дорожная карта</a:t>
            </a:r>
            <a:endParaRPr lang="ru-RU" altLang="ru-RU" sz="32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183138"/>
              </p:ext>
            </p:extLst>
          </p:nvPr>
        </p:nvGraphicFramePr>
        <p:xfrm>
          <a:off x="457200" y="1844824"/>
          <a:ext cx="8229599" cy="4384495"/>
        </p:xfrm>
        <a:graphic>
          <a:graphicData uri="http://schemas.openxmlformats.org/drawingml/2006/table">
            <a:tbl>
              <a:tblPr firstRow="1" firstCol="1" bandRow="1"/>
              <a:tblGrid>
                <a:gridCol w="1213902"/>
                <a:gridCol w="776986"/>
                <a:gridCol w="1692005"/>
                <a:gridCol w="1850630"/>
                <a:gridCol w="1433195"/>
                <a:gridCol w="1262881"/>
              </a:tblGrid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Направление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Сроки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Мероприятие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Целевые показатели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Формы контроля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Что будет скорректировано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4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Организация этапов Конкурса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Октябрь</a:t>
                      </a: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-март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Стартовый этап.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Муниципальный этап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Региональный этап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Единая база регистрации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Охват муниципальных районов - % от общего числа в регионе.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Представленность  (к-во) направлений.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Количество муниципальных районов , в которых проводился этап (% от общего количества)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Общее количество участников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Наличие централизованного ресурса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on</a:t>
                      </a: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line </a:t>
                      </a: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регистрации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6846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085137" cy="1143000"/>
          </a:xfrm>
        </p:spPr>
        <p:txBody>
          <a:bodyPr/>
          <a:lstStyle/>
          <a:p>
            <a:pPr algn="l" eaLnBrk="1" hangingPunct="1"/>
            <a:r>
              <a:rPr lang="ru-RU" altLang="ru-RU" sz="3200" b="1" smtClean="0">
                <a:solidFill>
                  <a:schemeClr val="bg1"/>
                </a:solidFill>
              </a:rPr>
              <a:t>Целевые показатели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73238"/>
            <a:ext cx="8964612" cy="48958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900" smtClean="0"/>
              <a:t>Структура Положения, требования к участникам, критерии оценки проектов)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900" smtClean="0"/>
              <a:t>Качество заданий региональого этапа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900" smtClean="0"/>
              <a:t>Охват муниципальных районов - % от общего числа в регионе.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900" smtClean="0"/>
              <a:t>Представленность (к-во) направлений.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900" smtClean="0"/>
              <a:t>Количество муниципальных районов , в которых проводился этап (% от общего количества)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900" smtClean="0"/>
              <a:t>Общее количество участников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900" smtClean="0"/>
              <a:t>Наличие централизованного ресурса on-line регистрации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900" smtClean="0"/>
              <a:t>Наличие рассылки ФОИВ в области образования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900" smtClean="0"/>
              <a:t>Публикации в региональных СМИ (к-во)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900" smtClean="0"/>
              <a:t>Публикации в федеральных СМИ (к-во)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900" smtClean="0"/>
              <a:t>Посещаемость сайта, регулярность  обновления информации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900" smtClean="0"/>
              <a:t>Наличие в Оргкомитете представителей ключевых  в регионе организаций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900" smtClean="0"/>
              <a:t>Количество представленных на региональный этап проектов (%), в которых руководителями  являются специалисты партнёров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900" smtClean="0"/>
              <a:t>Количество (%) экспертов из организаций-партнёров на региональном этапе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800" smtClean="0"/>
          </a:p>
        </p:txBody>
      </p:sp>
    </p:spTree>
    <p:extLst>
      <p:ext uri="{BB962C8B-B14F-4D97-AF65-F5344CB8AC3E}">
        <p14:creationId xmlns:p14="http://schemas.microsoft.com/office/powerpoint/2010/main" val="1405405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http://gazeta-kstovo.ru/assets/images/partners/2013/214833-120RQ44551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148" y="3933056"/>
            <a:ext cx="3362154" cy="223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7488832" cy="1143000"/>
          </a:xfrm>
        </p:spPr>
        <p:txBody>
          <a:bodyPr/>
          <a:lstStyle/>
          <a:p>
            <a:pPr algn="l"/>
            <a:r>
              <a:rPr lang="ru-RU" altLang="ru-RU" sz="3200" b="1" dirty="0" smtClean="0">
                <a:solidFill>
                  <a:schemeClr val="bg1"/>
                </a:solidFill>
              </a:rPr>
              <a:t>Жанры творческих работ учащихся</a:t>
            </a: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396287" cy="45259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2800" dirty="0" smtClean="0">
                <a:ea typeface="Calibri" pitchFamily="34" charset="0"/>
                <a:cs typeface="Times New Roman" pitchFamily="18" charset="0"/>
              </a:rPr>
              <a:t>Исследование – получение нового знания про известные предметы и явления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2800" dirty="0" smtClean="0">
                <a:ea typeface="Calibri" pitchFamily="34" charset="0"/>
                <a:cs typeface="Times New Roman" pitchFamily="18" charset="0"/>
              </a:rPr>
              <a:t>Проектирование – создание новых, продуктов, имеющих практическую значимость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2800" dirty="0" smtClean="0">
                <a:ea typeface="Calibri" pitchFamily="34" charset="0"/>
                <a:cs typeface="Times New Roman" pitchFamily="18" charset="0"/>
              </a:rPr>
              <a:t>Реферат – компиляция знаний из разных источников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2800" dirty="0" smtClean="0">
                <a:ea typeface="Calibri" pitchFamily="34" charset="0"/>
                <a:cs typeface="Times New Roman" pitchFamily="18" charset="0"/>
              </a:rPr>
              <a:t>Конспект - краткое                                изложение содержания текста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2800" dirty="0" smtClean="0">
                <a:ea typeface="Calibri" pitchFamily="34" charset="0"/>
                <a:cs typeface="Times New Roman" pitchFamily="18" charset="0"/>
              </a:rPr>
              <a:t>Публицистика – популярное,                 образное изложение фактов</a:t>
            </a:r>
          </a:p>
          <a:p>
            <a:pPr marL="0" indent="0" algn="just">
              <a:buFontTx/>
              <a:buNone/>
              <a:defRPr/>
            </a:pPr>
            <a:endParaRPr lang="en-US" altLang="ru-RU" sz="2000" dirty="0" smtClean="0"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36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algn="l" eaLnBrk="1" hangingPunct="1"/>
            <a:r>
              <a:rPr lang="ru-RU" altLang="ru-RU" sz="3200" b="1" smtClean="0">
                <a:solidFill>
                  <a:schemeClr val="bg1"/>
                </a:solidFill>
              </a:rPr>
              <a:t>Исследовательская </a:t>
            </a:r>
            <a:br>
              <a:rPr lang="ru-RU" altLang="ru-RU" sz="3200" b="1" smtClean="0">
                <a:solidFill>
                  <a:schemeClr val="bg1"/>
                </a:solidFill>
              </a:rPr>
            </a:br>
            <a:r>
              <a:rPr lang="ru-RU" altLang="ru-RU" sz="3200" b="1" smtClean="0">
                <a:solidFill>
                  <a:schemeClr val="bg1"/>
                </a:solidFill>
              </a:rPr>
              <a:t>деятельность учащихся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1336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mtClean="0"/>
              <a:t>деятельность, направленная на получение учащимися субъективно новых представлений об объектах и явлениях окружающего мира с помощью научного метода. Предполагает наличие основных этапов, характерных для исследования в научной сфере</a:t>
            </a:r>
          </a:p>
        </p:txBody>
      </p:sp>
    </p:spTree>
    <p:extLst>
      <p:ext uri="{BB962C8B-B14F-4D97-AF65-F5344CB8AC3E}">
        <p14:creationId xmlns:p14="http://schemas.microsoft.com/office/powerpoint/2010/main" val="2630410348"/>
      </p:ext>
    </p:extLst>
  </p:cSld>
  <p:clrMapOvr>
    <a:masterClrMapping/>
  </p:clrMapOvr>
</p:sld>
</file>

<file path=ppt/theme/theme1.xml><?xml version="1.0" encoding="utf-8"?>
<a:theme xmlns:a="http://schemas.openxmlformats.org/drawingml/2006/main" name="1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Ретро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7.xml><?xml version="1.0" encoding="utf-8"?>
<a:theme xmlns:a="http://schemas.openxmlformats.org/drawingml/2006/main" name="19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1443</Words>
  <Application>Microsoft Office PowerPoint</Application>
  <PresentationFormat>Экран (4:3)</PresentationFormat>
  <Paragraphs>318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36</vt:i4>
      </vt:variant>
    </vt:vector>
  </HeadingPairs>
  <TitlesOfParts>
    <vt:vector size="49" baseType="lpstr">
      <vt:lpstr>15_Оформление по умолчанию</vt:lpstr>
      <vt:lpstr>12_Оформление по умолчанию</vt:lpstr>
      <vt:lpstr>2_Оформление по умолчанию</vt:lpstr>
      <vt:lpstr>16_Оформление по умолчанию</vt:lpstr>
      <vt:lpstr>4_Оформление по умолчанию</vt:lpstr>
      <vt:lpstr>Ретро</vt:lpstr>
      <vt:lpstr>19_Оформление по умолчанию</vt:lpstr>
      <vt:lpstr>3_Оформление по умолчанию</vt:lpstr>
      <vt:lpstr>5_Оформление по умолчанию</vt:lpstr>
      <vt:lpstr>6_Оформление по умолчанию</vt:lpstr>
      <vt:lpstr>7_Оформление по умолчанию</vt:lpstr>
      <vt:lpstr>Оформление по умолчанию</vt:lpstr>
      <vt:lpstr>8_Оформление по умолчанию</vt:lpstr>
      <vt:lpstr>Анализ результатов конкурса. Основные аспекты содержания конкурса</vt:lpstr>
      <vt:lpstr>Цель семинара </vt:lpstr>
      <vt:lpstr>Результат семинара</vt:lpstr>
      <vt:lpstr>Участие регионов</vt:lpstr>
      <vt:lpstr>Схема проведения конкурса</vt:lpstr>
      <vt:lpstr>Дорожная карта</vt:lpstr>
      <vt:lpstr>Целевые показатели</vt:lpstr>
      <vt:lpstr>Жанры творческих работ учащихся</vt:lpstr>
      <vt:lpstr>Исследовательская  деятельность учащихся</vt:lpstr>
      <vt:lpstr>Проектная деятельность  учащихся</vt:lpstr>
      <vt:lpstr>Презентация PowerPoint</vt:lpstr>
      <vt:lpstr>Виды индивидуальных проектов по ФГОС</vt:lpstr>
      <vt:lpstr>Этапы проекта по созданию действующей авиамодели</vt:lpstr>
      <vt:lpstr>Результат</vt:lpstr>
      <vt:lpstr>Характер проекта  в зависимости от ведущей цели</vt:lpstr>
      <vt:lpstr>Общее и профессиональное образование</vt:lpstr>
      <vt:lpstr>Требования ФГОС к результатам обучения</vt:lpstr>
      <vt:lpstr>Профориентационные задачи проектной смены</vt:lpstr>
      <vt:lpstr>Работа над исследованием</vt:lpstr>
      <vt:lpstr>Работа над проектом</vt:lpstr>
      <vt:lpstr>Проектная команда</vt:lpstr>
      <vt:lpstr>Параметры психолого-педагогической оценки проекта</vt:lpstr>
      <vt:lpstr>Образовательные программы в условиях отдыха детей и их оздоровления</vt:lpstr>
      <vt:lpstr>Стратегия научно-технологического развития РФ</vt:lpstr>
      <vt:lpstr>Преемственность исследовательской и проектной деятельности</vt:lpstr>
      <vt:lpstr>Всероссийский конкурс исследовательских работ и творческих проектов дошкольников и младших школьников «Я-Исследователь»</vt:lpstr>
      <vt:lpstr>Всероссийский конкурс исследовательских работ «Тропой открытий В.И.Вернадского»</vt:lpstr>
      <vt:lpstr>Всероссийский конкурс юношеских исследовательских работ им. В.И.Вернадского</vt:lpstr>
      <vt:lpstr>Презентация PowerPoint</vt:lpstr>
      <vt:lpstr>Карандаши обычно используются для рисования и раскрашивания, но некоторые художники создают из этих простых предметов поистине грандиозные вещи типа этих удивительных необычных скульптур. Создание таких арт-объектов требует  не только проявления креативности,  но и применения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Арт объект  создание биосистемы на основе картины Моне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Дополнительное образование</dc:title>
  <dc:creator>User</dc:creator>
  <cp:lastModifiedBy>User</cp:lastModifiedBy>
  <cp:revision>43</cp:revision>
  <dcterms:created xsi:type="dcterms:W3CDTF">2017-03-28T10:58:00Z</dcterms:created>
  <dcterms:modified xsi:type="dcterms:W3CDTF">2017-07-18T10:48:06Z</dcterms:modified>
</cp:coreProperties>
</file>